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8"/>
  </p:notesMasterIdLst>
  <p:sldIdLst>
    <p:sldId id="256" r:id="rId2"/>
    <p:sldId id="288" r:id="rId3"/>
    <p:sldId id="289" r:id="rId4"/>
    <p:sldId id="294" r:id="rId5"/>
    <p:sldId id="318" r:id="rId6"/>
    <p:sldId id="291" r:id="rId7"/>
    <p:sldId id="322" r:id="rId8"/>
    <p:sldId id="324" r:id="rId9"/>
    <p:sldId id="323" r:id="rId10"/>
    <p:sldId id="325" r:id="rId11"/>
    <p:sldId id="328" r:id="rId12"/>
    <p:sldId id="329" r:id="rId13"/>
    <p:sldId id="326" r:id="rId14"/>
    <p:sldId id="331" r:id="rId15"/>
    <p:sldId id="332" r:id="rId16"/>
    <p:sldId id="271" r:id="rId17"/>
    <p:sldId id="272" r:id="rId18"/>
    <p:sldId id="313" r:id="rId19"/>
    <p:sldId id="320" r:id="rId20"/>
    <p:sldId id="321" r:id="rId21"/>
    <p:sldId id="293" r:id="rId22"/>
    <p:sldId id="296" r:id="rId23"/>
    <p:sldId id="309" r:id="rId24"/>
    <p:sldId id="298" r:id="rId25"/>
    <p:sldId id="299" r:id="rId26"/>
    <p:sldId id="290" r:id="rId27"/>
    <p:sldId id="300" r:id="rId28"/>
    <p:sldId id="314" r:id="rId29"/>
    <p:sldId id="301" r:id="rId30"/>
    <p:sldId id="302" r:id="rId31"/>
    <p:sldId id="303" r:id="rId32"/>
    <p:sldId id="304" r:id="rId33"/>
    <p:sldId id="305" r:id="rId34"/>
    <p:sldId id="306" r:id="rId35"/>
    <p:sldId id="330" r:id="rId36"/>
    <p:sldId id="307" r:id="rId3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61"/>
    <p:restoredTop sz="78086"/>
  </p:normalViewPr>
  <p:slideViewPr>
    <p:cSldViewPr snapToGrid="0" snapToObjects="1">
      <p:cViewPr varScale="1">
        <p:scale>
          <a:sx n="117" d="100"/>
          <a:sy n="117" d="100"/>
        </p:scale>
        <p:origin x="17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some gates and their logic expressions on the board for reference.</a:t>
            </a:r>
          </a:p>
          <a:p>
            <a:r>
              <a:rPr lang="en-US" dirty="0"/>
              <a:t> - AND, OR, NOT, NOR, NAND</a:t>
            </a:r>
          </a:p>
          <a:p>
            <a:endParaRPr lang="en-US" dirty="0"/>
          </a:p>
          <a:p>
            <a:r>
              <a:rPr lang="en-US" dirty="0"/>
              <a:t>First homework has been returned.</a:t>
            </a:r>
          </a:p>
          <a:p>
            <a:r>
              <a:rPr lang="en-US" dirty="0"/>
              <a:t>  - Check Moodle</a:t>
            </a:r>
          </a:p>
          <a:p>
            <a:r>
              <a:rPr lang="en-US" dirty="0"/>
              <a:t>  - Feedback file is your PDF marked up </a:t>
            </a:r>
          </a:p>
          <a:p>
            <a:r>
              <a:rPr lang="en-US" dirty="0"/>
              <a:t>    - Checkmarks, comments</a:t>
            </a:r>
          </a:p>
          <a:p>
            <a:r>
              <a:rPr lang="en-US" dirty="0"/>
              <a:t>    - Score and comment at the top</a:t>
            </a:r>
          </a:p>
          <a:p>
            <a:endParaRPr lang="en-US" dirty="0"/>
          </a:p>
          <a:p>
            <a:r>
              <a:rPr lang="en-US" dirty="0"/>
              <a:t>0,1,2 – Can resubmit within one week.</a:t>
            </a:r>
          </a:p>
          <a:p>
            <a:r>
              <a:rPr lang="en-US" dirty="0"/>
              <a:t>  - 1 -&gt; 2 : Only need to resubmit questions indicated in my comment</a:t>
            </a:r>
          </a:p>
          <a:p>
            <a:r>
              <a:rPr lang="en-US" dirty="0"/>
              <a:t>  - 2 -&gt; 3 : Look at checkmark scores and comments on enhanced questions.</a:t>
            </a:r>
          </a:p>
          <a:p>
            <a:endParaRPr lang="en-US" dirty="0"/>
          </a:p>
          <a:p>
            <a:r>
              <a:rPr lang="en-US" dirty="0"/>
              <a:t>Can just revise your original and resubmit.</a:t>
            </a:r>
          </a:p>
          <a:p>
            <a:r>
              <a:rPr lang="en-US" dirty="0"/>
              <a:t>Can create a new document just with revised questions</a:t>
            </a:r>
          </a:p>
          <a:p>
            <a:r>
              <a:rPr lang="en-US" dirty="0"/>
              <a:t>Up to you.</a:t>
            </a:r>
          </a:p>
          <a:p>
            <a:r>
              <a:rPr lang="en-US" dirty="0"/>
              <a:t> </a:t>
            </a:r>
          </a:p>
        </p:txBody>
      </p:sp>
    </p:spTree>
    <p:extLst>
      <p:ext uri="{BB962C8B-B14F-4D97-AF65-F5344CB8AC3E}">
        <p14:creationId xmlns:p14="http://schemas.microsoft.com/office/powerpoint/2010/main" val="209777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81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apply the indicated identity once.  </a:t>
            </a:r>
          </a:p>
          <a:p>
            <a:r>
              <a:rPr lang="en-US" dirty="0"/>
              <a:t>You don’t simplify any further for this exercise.</a:t>
            </a:r>
          </a:p>
          <a:p>
            <a:endParaRPr lang="en-US" dirty="0"/>
          </a:p>
          <a:p>
            <a:r>
              <a:rPr lang="en-US" dirty="0"/>
              <a:t>Work in pairs.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Compare with neighboring pairs.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We’ll cross check in a few minutes.</a:t>
            </a:r>
          </a:p>
        </p:txBody>
      </p:sp>
    </p:spTree>
    <p:extLst>
      <p:ext uri="{BB962C8B-B14F-4D97-AF65-F5344CB8AC3E}">
        <p14:creationId xmlns:p14="http://schemas.microsoft.com/office/powerpoint/2010/main" val="132272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 takes the place of A and T takes the place of B in the identity.</a:t>
            </a:r>
          </a:p>
          <a:p>
            <a:r>
              <a:rPr lang="en-US" dirty="0"/>
              <a:t>2. Not X takes the place of A</a:t>
            </a:r>
          </a:p>
          <a:p>
            <a:r>
              <a:rPr lang="en-US" dirty="0"/>
              <a:t>3. AB Takes the place of A, C takes the place of B and Not D takes the place of C.</a:t>
            </a:r>
          </a:p>
          <a:p>
            <a:r>
              <a:rPr lang="en-US" dirty="0"/>
              <a:t>4. XY takes the place of A, W takes the place of B and Not W takes the place of C</a:t>
            </a:r>
          </a:p>
          <a:p>
            <a:r>
              <a:rPr lang="en-US" dirty="0"/>
              <a:t>5. Not A takes the place of Not A and DE takes the place of Not B</a:t>
            </a:r>
          </a:p>
          <a:p>
            <a:r>
              <a:rPr lang="en-US" dirty="0"/>
              <a:t>  - Sometimes easier to think: Negate each term, change OR to AND and place them under the NOT </a:t>
            </a:r>
          </a:p>
          <a:p>
            <a:r>
              <a:rPr lang="en-US" dirty="0"/>
              <a:t>    - NOT NOT A</a:t>
            </a:r>
          </a:p>
          <a:p>
            <a:r>
              <a:rPr lang="en-US" dirty="0"/>
              <a:t>    - Not DE</a:t>
            </a:r>
          </a:p>
          <a:p>
            <a:r>
              <a:rPr lang="en-US" dirty="0"/>
              <a:t>6. Going from right side of the identity to left side of the identity on this one.</a:t>
            </a:r>
          </a:p>
          <a:p>
            <a:r>
              <a:rPr lang="en-US" dirty="0"/>
              <a:t>   - NOT MN takes the place of A, P NOT Q R takes the place of B</a:t>
            </a:r>
          </a:p>
          <a:p>
            <a:r>
              <a:rPr lang="en-US" dirty="0"/>
              <a:t>     - Sometimes easier to think: Negate each term, replace OR with AND, and remove the NOT.</a:t>
            </a:r>
          </a:p>
          <a:p>
            <a:r>
              <a:rPr lang="en-US" dirty="0"/>
              <a:t>     - NOT NOT MN (which is just MN)</a:t>
            </a:r>
          </a:p>
          <a:p>
            <a:r>
              <a:rPr lang="en-US" dirty="0"/>
              <a:t>     - NOT (P NOT Q R)</a:t>
            </a:r>
          </a:p>
          <a:p>
            <a:endParaRPr lang="en-US" dirty="0"/>
          </a:p>
          <a:p>
            <a:r>
              <a:rPr lang="en-US" dirty="0"/>
              <a:t>Many of these could be simplified further if we were to apply additional identities.</a:t>
            </a:r>
          </a:p>
          <a:p>
            <a:endParaRPr lang="en-US" dirty="0"/>
          </a:p>
          <a:p>
            <a:r>
              <a:rPr lang="en-US" dirty="0"/>
              <a:t>Good follow up questions:</a:t>
            </a:r>
          </a:p>
          <a:p>
            <a:r>
              <a:rPr lang="en-US" dirty="0"/>
              <a:t>  - Can we rewrite the NOT(MN) term as MN?  Yes.  Double negation.</a:t>
            </a:r>
          </a:p>
          <a:p>
            <a:r>
              <a:rPr lang="en-US" dirty="0"/>
              <a:t>  - Can we rewrite the NOT( P NOT(Q) R) term as NOT(P)QNOT(R)?</a:t>
            </a:r>
          </a:p>
          <a:p>
            <a:r>
              <a:rPr lang="en-US" dirty="0"/>
              <a:t>    - No.  We would need to apply </a:t>
            </a:r>
            <a:r>
              <a:rPr lang="en-US" dirty="0" err="1"/>
              <a:t>DeMorgan’s</a:t>
            </a:r>
            <a:r>
              <a:rPr lang="en-US" dirty="0"/>
              <a:t> again.</a:t>
            </a:r>
          </a:p>
        </p:txBody>
      </p:sp>
    </p:spTree>
    <p:extLst>
      <p:ext uri="{BB962C8B-B14F-4D97-AF65-F5344CB8AC3E}">
        <p14:creationId xmlns:p14="http://schemas.microsoft.com/office/powerpoint/2010/main" val="408861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I’ve given you the first two identities that I used.</a:t>
            </a:r>
          </a:p>
          <a:p>
            <a:r>
              <a:rPr lang="en-US" dirty="0"/>
              <a:t>  - The x2 means that I used the identity twice in that step.</a:t>
            </a:r>
          </a:p>
          <a:p>
            <a:endParaRPr lang="en-US" dirty="0"/>
          </a:p>
          <a:p>
            <a:r>
              <a:rPr lang="en-US" dirty="0"/>
              <a:t>Can try on your own</a:t>
            </a:r>
          </a:p>
          <a:p>
            <a:r>
              <a:rPr lang="en-US" dirty="0"/>
              <a:t>Or the next slide shows all of the steps that I used </a:t>
            </a:r>
            <a:r>
              <a:rPr lang="en-US"/>
              <a:t>to help you along.</a:t>
            </a:r>
            <a:endParaRPr lang="en-US" dirty="0"/>
          </a:p>
          <a:p>
            <a:endParaRPr lang="en-US" dirty="0"/>
          </a:p>
          <a:p>
            <a:endParaRPr lang="en-US" dirty="0"/>
          </a:p>
        </p:txBody>
      </p:sp>
    </p:spTree>
    <p:extLst>
      <p:ext uri="{BB962C8B-B14F-4D97-AF65-F5344CB8AC3E}">
        <p14:creationId xmlns:p14="http://schemas.microsoft.com/office/powerpoint/2010/main" val="389785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just lists all of the steps that I used.</a:t>
            </a:r>
          </a:p>
          <a:p>
            <a:r>
              <a:rPr lang="en-US" dirty="0"/>
              <a:t>There are many different ways to arrive at the same result.</a:t>
            </a:r>
          </a:p>
          <a:p>
            <a:r>
              <a:rPr lang="en-US" dirty="0"/>
              <a:t>There is no definitive way to decide which identity to choose when you have several choices.</a:t>
            </a:r>
          </a:p>
          <a:p>
            <a:r>
              <a:rPr lang="en-US" dirty="0"/>
              <a:t>  - Often moving toward something similar is the right choice.</a:t>
            </a:r>
          </a:p>
          <a:p>
            <a:r>
              <a:rPr lang="en-US" dirty="0"/>
              <a:t>  - But sometimes you have to make things more complicated to get to a place where it will get simpler.</a:t>
            </a:r>
          </a:p>
          <a:p>
            <a:r>
              <a:rPr lang="en-US" dirty="0"/>
              <a:t>  - Just practicing and gaining experience will help.</a:t>
            </a:r>
          </a:p>
          <a:p>
            <a:r>
              <a:rPr lang="en-US" dirty="0"/>
              <a:t>  - You’ll get more practice in MATH 211.</a:t>
            </a:r>
          </a:p>
        </p:txBody>
      </p:sp>
    </p:spTree>
    <p:extLst>
      <p:ext uri="{BB962C8B-B14F-4D97-AF65-F5344CB8AC3E}">
        <p14:creationId xmlns:p14="http://schemas.microsoft.com/office/powerpoint/2010/main" val="395609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are many other approaches that work.</a:t>
            </a:r>
          </a:p>
          <a:p>
            <a:endParaRPr lang="en-US" dirty="0"/>
          </a:p>
          <a:p>
            <a:r>
              <a:rPr lang="en-US" dirty="0"/>
              <a:t>Note: Often people will do the commutative and double negation steps with others.</a:t>
            </a:r>
          </a:p>
          <a:p>
            <a:r>
              <a:rPr lang="en-US" dirty="0"/>
              <a:t>  - i.e. they “skip steps”</a:t>
            </a:r>
          </a:p>
          <a:p>
            <a:r>
              <a:rPr lang="en-US" dirty="0"/>
              <a:t>  - If you do, just put both identities on the line.</a:t>
            </a:r>
          </a:p>
          <a:p>
            <a:endParaRPr lang="en-US" dirty="0"/>
          </a:p>
          <a:p>
            <a:r>
              <a:rPr lang="en-US" dirty="0"/>
              <a:t>But, my advice is to not try to skip too many steps.</a:t>
            </a:r>
          </a:p>
          <a:p>
            <a:r>
              <a:rPr lang="en-US" dirty="0"/>
              <a:t>  - You need to show enough work and clearly label identities.</a:t>
            </a:r>
          </a:p>
          <a:p>
            <a:r>
              <a:rPr lang="en-US" dirty="0"/>
              <a:t>  - Remember, it is about the process, not about the answer.</a:t>
            </a:r>
          </a:p>
        </p:txBody>
      </p:sp>
    </p:spTree>
    <p:extLst>
      <p:ext uri="{BB962C8B-B14F-4D97-AF65-F5344CB8AC3E}">
        <p14:creationId xmlns:p14="http://schemas.microsoft.com/office/powerpoint/2010/main" val="223633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talked about an integrated circuit.</a:t>
            </a:r>
          </a:p>
          <a:p>
            <a:r>
              <a:rPr lang="en-US" dirty="0"/>
              <a:t>There are different scales of integration…</a:t>
            </a:r>
          </a:p>
          <a:p>
            <a:endParaRPr lang="en-US" dirty="0"/>
          </a:p>
          <a:p>
            <a:r>
              <a:rPr lang="en-US" dirty="0"/>
              <a:t>Small - one or a few logic gates</a:t>
            </a:r>
          </a:p>
          <a:p>
            <a:r>
              <a:rPr lang="en-US" dirty="0"/>
              <a:t>Medium - would be like the even/odd detector from last class</a:t>
            </a:r>
          </a:p>
          <a:p>
            <a:r>
              <a:rPr lang="en-US" dirty="0"/>
              <a:t>Large – maybe some basic arithmetic</a:t>
            </a:r>
          </a:p>
          <a:p>
            <a:r>
              <a:rPr lang="en-US" dirty="0"/>
              <a:t>VLSI – full CPU on a chip</a:t>
            </a:r>
          </a:p>
          <a:p>
            <a:endParaRPr lang="en-US" dirty="0"/>
          </a:p>
          <a:p>
            <a:r>
              <a:rPr lang="en-US" dirty="0"/>
              <a:t>~100 billion (10^11) was the record in 2022</a:t>
            </a:r>
          </a:p>
          <a:p>
            <a:r>
              <a:rPr lang="en-US" dirty="0"/>
              <a:t>  - Intel predicts one trillion (10^12) by 2030.</a:t>
            </a:r>
          </a:p>
          <a:p>
            <a:r>
              <a:rPr lang="en-US" dirty="0"/>
              <a:t>  - Which is about 10x more in 8 years</a:t>
            </a:r>
          </a:p>
          <a:p>
            <a:r>
              <a:rPr lang="en-US" dirty="0"/>
              <a:t>    - 4 doublings (every 2 years) would predict 16x more.</a:t>
            </a:r>
          </a:p>
          <a:p>
            <a:r>
              <a:rPr lang="en-US" dirty="0"/>
              <a:t>    - so perhaps a little slower than Moore’s law… (next slide).</a:t>
            </a:r>
          </a:p>
          <a:p>
            <a:endParaRPr lang="en-US" dirty="0"/>
          </a:p>
          <a:p>
            <a:r>
              <a:rPr lang="en-US" dirty="0"/>
              <a:t>Mind boggling.</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16</a:t>
            </a:fld>
            <a:endParaRPr lang="en-US"/>
          </a:p>
        </p:txBody>
      </p:sp>
    </p:spTree>
    <p:extLst>
      <p:ext uri="{BB962C8B-B14F-4D97-AF65-F5344CB8AC3E}">
        <p14:creationId xmlns:p14="http://schemas.microsoft.com/office/powerpoint/2010/main" val="80143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 = 1 billion</a:t>
            </a:r>
          </a:p>
          <a:p>
            <a:endParaRPr lang="en-US" dirty="0"/>
          </a:p>
          <a:p>
            <a:r>
              <a:rPr lang="en-US" dirty="0"/>
              <a:t>Vertical scale is log scale</a:t>
            </a:r>
          </a:p>
          <a:p>
            <a:r>
              <a:rPr lang="en-US" dirty="0"/>
              <a:t>So a straight line indicates an exponential relationship</a:t>
            </a:r>
          </a:p>
          <a:p>
            <a:r>
              <a:rPr lang="en-US" dirty="0"/>
              <a:t>  - I.e. a periodic doubling of the value</a:t>
            </a:r>
          </a:p>
          <a:p>
            <a:r>
              <a:rPr lang="en-US" dirty="0"/>
              <a:t>  - For example, for 5 years starting from the 4004 chip</a:t>
            </a:r>
          </a:p>
          <a:p>
            <a:r>
              <a:rPr lang="en-US" dirty="0"/>
              <a:t>    - 4004 chip had 2300 transistors in 1971.</a:t>
            </a:r>
          </a:p>
          <a:p>
            <a:r>
              <a:rPr lang="en-US" dirty="0"/>
              <a:t>    - 8086 chip had 29,000 transistors in 1976.</a:t>
            </a:r>
          </a:p>
          <a:p>
            <a:endParaRPr lang="en-US" dirty="0"/>
          </a:p>
          <a:p>
            <a:r>
              <a:rPr lang="en-US" dirty="0"/>
              <a:t>    - The prediction would be:</a:t>
            </a:r>
          </a:p>
          <a:p>
            <a:r>
              <a:rPr lang="en-US" dirty="0"/>
              <a:t>      - 2300 transistors in 1971 then a year later</a:t>
            </a:r>
          </a:p>
          <a:p>
            <a:r>
              <a:rPr lang="en-US" dirty="0"/>
              <a:t>      - 4,600 transistors in 1972 then a year later</a:t>
            </a:r>
          </a:p>
          <a:p>
            <a:r>
              <a:rPr lang="en-US" dirty="0"/>
              <a:t>      - 9,200 transistors in 1973 then a year later</a:t>
            </a:r>
          </a:p>
          <a:p>
            <a:r>
              <a:rPr lang="en-US" dirty="0"/>
              <a:t>       -18,400 transistors in 1974 then a year later</a:t>
            </a:r>
          </a:p>
          <a:p>
            <a:r>
              <a:rPr lang="en-US" dirty="0"/>
              <a:t>      - 36,800 transistors in 1975 then a year later</a:t>
            </a:r>
          </a:p>
          <a:p>
            <a:r>
              <a:rPr lang="en-US" dirty="0"/>
              <a:t>      - 73,600 transistors in 1976</a:t>
            </a:r>
          </a:p>
          <a:p>
            <a:r>
              <a:rPr lang="en-US" dirty="0"/>
              <a:t>        - Which is more that what actually happened</a:t>
            </a:r>
          </a:p>
          <a:p>
            <a:r>
              <a:rPr lang="en-US" dirty="0"/>
              <a:t>        - Suggesting the doubling took a little longer than a year</a:t>
            </a:r>
          </a:p>
          <a:p>
            <a:r>
              <a:rPr lang="en-US" dirty="0"/>
              <a:t>        - Which is why the prediction was later adjusted to 24 months.</a:t>
            </a:r>
          </a:p>
          <a:p>
            <a:r>
              <a:rPr lang="en-US" dirty="0"/>
              <a:t>        - Which is what is shown on the graph.</a:t>
            </a:r>
          </a:p>
          <a:p>
            <a:endParaRPr lang="en-US" dirty="0"/>
          </a:p>
          <a:p>
            <a:r>
              <a:rPr lang="en-US" dirty="0"/>
              <a:t>With the M1 Ultra at 10^11 transistors in 2022 that seems to be ahead of pace.</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17</a:t>
            </a:fld>
            <a:endParaRPr lang="en-US"/>
          </a:p>
        </p:txBody>
      </p:sp>
    </p:spTree>
    <p:extLst>
      <p:ext uri="{BB962C8B-B14F-4D97-AF65-F5344CB8AC3E}">
        <p14:creationId xmlns:p14="http://schemas.microsoft.com/office/powerpoint/2010/main" val="323768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140779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79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saw this circuit</a:t>
            </a:r>
          </a:p>
          <a:p>
            <a:r>
              <a:rPr lang="en-US" dirty="0"/>
              <a:t>  - It computed the Boolean function represented by the truth table.</a:t>
            </a:r>
          </a:p>
          <a:p>
            <a:r>
              <a:rPr lang="en-US" dirty="0"/>
              <a:t>  - If we look at that truth table we can generate an SOP expression for the function.</a:t>
            </a:r>
          </a:p>
          <a:p>
            <a:r>
              <a:rPr lang="en-US" dirty="0"/>
              <a:t>  - Which gives us another way to build a circuit</a:t>
            </a:r>
          </a:p>
          <a:p>
            <a:r>
              <a:rPr lang="en-US" dirty="0"/>
              <a:t>  - And that circuit uses less gates</a:t>
            </a:r>
          </a:p>
          <a:p>
            <a:r>
              <a:rPr lang="en-US" dirty="0"/>
              <a:t>    - But computes the same function…</a:t>
            </a:r>
          </a:p>
          <a:p>
            <a:r>
              <a:rPr lang="en-US" dirty="0"/>
              <a:t>  - So these circuits are equivalent…</a:t>
            </a:r>
          </a:p>
          <a:p>
            <a:endParaRPr lang="en-US" dirty="0"/>
          </a:p>
          <a:p>
            <a:r>
              <a:rPr lang="en-US" dirty="0"/>
              <a:t>This is just one example of equivalent circuits.</a:t>
            </a:r>
          </a:p>
          <a:p>
            <a:r>
              <a:rPr lang="en-US" dirty="0"/>
              <a:t>Sets the stage for what we will do today.</a:t>
            </a:r>
          </a:p>
        </p:txBody>
      </p:sp>
    </p:spTree>
    <p:extLst>
      <p:ext uri="{BB962C8B-B14F-4D97-AF65-F5344CB8AC3E}">
        <p14:creationId xmlns:p14="http://schemas.microsoft.com/office/powerpoint/2010/main" val="369096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326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85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the Boolean Identities to simplify this expression.</a:t>
            </a:r>
          </a:p>
          <a:p>
            <a:r>
              <a:rPr lang="en-US" dirty="0"/>
              <a:t>  - I don’t expect you to to come up with the identities from thin air.</a:t>
            </a:r>
          </a:p>
          <a:p>
            <a:r>
              <a:rPr lang="en-US" dirty="0"/>
              <a:t>  - you’ll have the reference sheet to use when working on the homework</a:t>
            </a:r>
          </a:p>
          <a:p>
            <a:endParaRPr lang="en-US" dirty="0"/>
          </a:p>
          <a:p>
            <a:r>
              <a:rPr lang="en-US" dirty="0"/>
              <a:t>When I compare the structure of Z to the identities </a:t>
            </a:r>
          </a:p>
          <a:p>
            <a:r>
              <a:rPr lang="en-US" dirty="0"/>
              <a:t>I find the right side of the Distributive OR form a match.</a:t>
            </a:r>
          </a:p>
          <a:p>
            <a:r>
              <a:rPr lang="en-US" dirty="0"/>
              <a:t>  PQ term is A</a:t>
            </a:r>
          </a:p>
          <a:p>
            <a:r>
              <a:rPr lang="en-US" dirty="0"/>
              <a:t>  Not P is B</a:t>
            </a:r>
          </a:p>
          <a:p>
            <a:r>
              <a:rPr lang="en-US" dirty="0"/>
              <a:t>  Q is C</a:t>
            </a:r>
          </a:p>
          <a:p>
            <a:endParaRPr lang="en-US" dirty="0"/>
          </a:p>
          <a:p>
            <a:r>
              <a:rPr lang="en-US" dirty="0"/>
              <a:t>Then rewriting as it appears on the left.</a:t>
            </a:r>
          </a:p>
          <a:p>
            <a:endParaRPr lang="en-US" dirty="0"/>
          </a:p>
          <a:p>
            <a:endParaRPr lang="en-US" dirty="0"/>
          </a:p>
        </p:txBody>
      </p:sp>
    </p:spTree>
    <p:extLst>
      <p:ext uri="{BB962C8B-B14F-4D97-AF65-F5344CB8AC3E}">
        <p14:creationId xmlns:p14="http://schemas.microsoft.com/office/powerpoint/2010/main" val="27648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the same thing</a:t>
            </a:r>
          </a:p>
          <a:p>
            <a:r>
              <a:rPr lang="en-US" dirty="0"/>
              <a:t>The PQ NAND term matches the right side of </a:t>
            </a:r>
            <a:r>
              <a:rPr lang="en-US" dirty="0" err="1"/>
              <a:t>DeMorgan’s</a:t>
            </a:r>
            <a:r>
              <a:rPr lang="en-US" dirty="0"/>
              <a:t> AND</a:t>
            </a:r>
          </a:p>
          <a:p>
            <a:r>
              <a:rPr lang="en-US" dirty="0"/>
              <a:t>  A = P </a:t>
            </a:r>
          </a:p>
          <a:p>
            <a:r>
              <a:rPr lang="en-US" dirty="0"/>
              <a:t>  B = NOT Q</a:t>
            </a:r>
          </a:p>
          <a:p>
            <a:endParaRPr lang="en-US" dirty="0"/>
          </a:p>
          <a:p>
            <a:r>
              <a:rPr lang="en-US" dirty="0"/>
              <a:t>Rewriting as on the left side.</a:t>
            </a:r>
          </a:p>
          <a:p>
            <a:r>
              <a:rPr lang="en-US" dirty="0"/>
              <a:t>Just doing it twice.</a:t>
            </a:r>
          </a:p>
        </p:txBody>
      </p:sp>
    </p:spTree>
    <p:extLst>
      <p:ext uri="{BB962C8B-B14F-4D97-AF65-F5344CB8AC3E}">
        <p14:creationId xmlns:p14="http://schemas.microsoft.com/office/powerpoint/2010/main" val="1265793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looks like I could use the </a:t>
            </a:r>
            <a:r>
              <a:rPr lang="en-US" dirty="0" err="1"/>
              <a:t>Distribututive</a:t>
            </a:r>
            <a:r>
              <a:rPr lang="en-US" dirty="0"/>
              <a:t> OR form</a:t>
            </a:r>
          </a:p>
          <a:p>
            <a:r>
              <a:rPr lang="en-US" dirty="0"/>
              <a:t>  P+Q term = A</a:t>
            </a:r>
          </a:p>
          <a:p>
            <a:r>
              <a:rPr lang="en-US" dirty="0"/>
              <a:t>  Not P = B</a:t>
            </a:r>
          </a:p>
          <a:p>
            <a:r>
              <a:rPr lang="en-US" dirty="0"/>
              <a:t>  Q = C</a:t>
            </a:r>
          </a:p>
          <a:p>
            <a:endParaRPr lang="en-US" dirty="0"/>
          </a:p>
          <a:p>
            <a:r>
              <a:rPr lang="en-US" dirty="0"/>
              <a:t>Often there is more than one choice…</a:t>
            </a:r>
          </a:p>
          <a:p>
            <a:endParaRPr lang="en-US" dirty="0"/>
          </a:p>
          <a:p>
            <a:r>
              <a:rPr lang="en-US" dirty="0"/>
              <a:t>But we could also apply commutative AND form to each term.</a:t>
            </a:r>
          </a:p>
          <a:p>
            <a:endParaRPr lang="en-US" dirty="0"/>
          </a:p>
          <a:p>
            <a:r>
              <a:rPr lang="en-US" dirty="0"/>
              <a:t>No definitive rule for which one is better.</a:t>
            </a:r>
          </a:p>
          <a:p>
            <a:r>
              <a:rPr lang="en-US" dirty="0"/>
              <a:t>Just have to try them and see where they lead…</a:t>
            </a:r>
          </a:p>
          <a:p>
            <a:r>
              <a:rPr lang="en-US" dirty="0"/>
              <a:t>If things get worse, go back and try the other…</a:t>
            </a:r>
          </a:p>
        </p:txBody>
      </p:sp>
    </p:spTree>
    <p:extLst>
      <p:ext uri="{BB962C8B-B14F-4D97-AF65-F5344CB8AC3E}">
        <p14:creationId xmlns:p14="http://schemas.microsoft.com/office/powerpoint/2010/main" val="1778875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the Commutive AND form</a:t>
            </a:r>
          </a:p>
          <a:p>
            <a:endParaRPr lang="en-US" dirty="0"/>
          </a:p>
          <a:p>
            <a:r>
              <a:rPr lang="en-US" dirty="0"/>
              <a:t>Apply it twice</a:t>
            </a:r>
          </a:p>
          <a:p>
            <a:r>
              <a:rPr lang="en-US" dirty="0"/>
              <a:t> - to first term </a:t>
            </a:r>
          </a:p>
          <a:p>
            <a:r>
              <a:rPr lang="en-US" dirty="0"/>
              <a:t> - to second term</a:t>
            </a:r>
          </a:p>
        </p:txBody>
      </p:sp>
    </p:spTree>
    <p:extLst>
      <p:ext uri="{BB962C8B-B14F-4D97-AF65-F5344CB8AC3E}">
        <p14:creationId xmlns:p14="http://schemas.microsoft.com/office/powerpoint/2010/main" val="1209896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Distributive OR form</a:t>
            </a:r>
          </a:p>
          <a:p>
            <a:endParaRPr lang="en-US" dirty="0"/>
          </a:p>
          <a:p>
            <a:r>
              <a:rPr lang="en-US" dirty="0"/>
              <a:t>Again – apply it twice here</a:t>
            </a:r>
          </a:p>
          <a:p>
            <a:r>
              <a:rPr lang="en-US" dirty="0"/>
              <a:t> - to first term </a:t>
            </a:r>
          </a:p>
          <a:p>
            <a:r>
              <a:rPr lang="en-US" dirty="0"/>
              <a:t> - to second term</a:t>
            </a:r>
          </a:p>
          <a:p>
            <a:endParaRPr lang="en-US" dirty="0"/>
          </a:p>
          <a:p>
            <a:r>
              <a:rPr lang="en-US" dirty="0"/>
              <a:t>Just like normal algebra.</a:t>
            </a:r>
          </a:p>
          <a:p>
            <a:endParaRPr lang="en-US" dirty="0"/>
          </a:p>
        </p:txBody>
      </p:sp>
    </p:spTree>
    <p:extLst>
      <p:ext uri="{BB962C8B-B14F-4D97-AF65-F5344CB8AC3E}">
        <p14:creationId xmlns:p14="http://schemas.microsoft.com/office/powerpoint/2010/main" val="2277523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10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and Cheaper.</a:t>
            </a:r>
          </a:p>
        </p:txBody>
      </p:sp>
    </p:spTree>
    <p:extLst>
      <p:ext uri="{BB962C8B-B14F-4D97-AF65-F5344CB8AC3E}">
        <p14:creationId xmlns:p14="http://schemas.microsoft.com/office/powerpoint/2010/main" val="398967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 is that if we have equivalent circuits, some may be “better” than others.</a:t>
            </a:r>
          </a:p>
          <a:p>
            <a:endParaRPr lang="en-US" dirty="0"/>
          </a:p>
          <a:p>
            <a:r>
              <a:rPr lang="en-US" dirty="0"/>
              <a:t>We know about NOT with 2 transistors.</a:t>
            </a:r>
          </a:p>
          <a:p>
            <a:r>
              <a:rPr lang="en-US" dirty="0"/>
              <a:t>Other gates (as we saw for NAND) have different circuits with different numbers of transistors.</a:t>
            </a:r>
          </a:p>
          <a:p>
            <a:r>
              <a:rPr lang="en-US" dirty="0"/>
              <a:t>These are the numbers for AND and NOR (google CMOS AND, CMOS NOR if you are interested)</a:t>
            </a:r>
          </a:p>
        </p:txBody>
      </p:sp>
    </p:spTree>
    <p:extLst>
      <p:ext uri="{BB962C8B-B14F-4D97-AF65-F5344CB8AC3E}">
        <p14:creationId xmlns:p14="http://schemas.microsoft.com/office/powerpoint/2010/main" val="39970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them up for the 74HC series of CMOS chips that we will be using in the lab.</a:t>
            </a:r>
          </a:p>
          <a:p>
            <a:endParaRPr lang="en-US" dirty="0"/>
          </a:p>
          <a:p>
            <a:r>
              <a:rPr lang="en-US" dirty="0"/>
              <a:t>We won’t be concerned with finding propagation delays in this course, </a:t>
            </a:r>
          </a:p>
          <a:p>
            <a:r>
              <a:rPr lang="en-US" dirty="0"/>
              <a:t>But I want you to be familiar with the idea</a:t>
            </a:r>
          </a:p>
          <a:p>
            <a:r>
              <a:rPr lang="en-US" dirty="0"/>
              <a:t>And understand how it is related to logic simplification.</a:t>
            </a:r>
          </a:p>
          <a:p>
            <a:endParaRPr lang="en-US" dirty="0"/>
          </a:p>
          <a:p>
            <a:r>
              <a:rPr lang="en-US" dirty="0"/>
              <a:t>The important question becomes how do we find these simpler circuits?</a:t>
            </a:r>
          </a:p>
        </p:txBody>
      </p:sp>
    </p:spTree>
    <p:extLst>
      <p:ext uri="{BB962C8B-B14F-4D97-AF65-F5344CB8AC3E}">
        <p14:creationId xmlns:p14="http://schemas.microsoft.com/office/powerpoint/2010/main" val="138141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this one identity…</a:t>
            </a:r>
          </a:p>
          <a:p>
            <a:endParaRPr lang="en-US" dirty="0"/>
          </a:p>
          <a:p>
            <a:r>
              <a:rPr lang="en-US" dirty="0"/>
              <a:t>Should look reasonably familiar from normal algebra.</a:t>
            </a:r>
          </a:p>
          <a:p>
            <a:r>
              <a:rPr lang="en-US" dirty="0"/>
              <a:t>  - (A AND B) OR (A AND C) is equivalent to A AND (B OR C)</a:t>
            </a:r>
          </a:p>
          <a:p>
            <a:r>
              <a:rPr lang="en-US" dirty="0"/>
              <a:t>  - Factoring out the A.</a:t>
            </a:r>
          </a:p>
          <a:p>
            <a:endParaRPr lang="en-US" dirty="0"/>
          </a:p>
          <a:p>
            <a:r>
              <a:rPr lang="en-US" dirty="0"/>
              <a:t>So if we have this circuit…</a:t>
            </a:r>
          </a:p>
          <a:p>
            <a:r>
              <a:rPr lang="en-US" dirty="0"/>
              <a:t>  - We can write its logic expression using our substitution method.</a:t>
            </a:r>
          </a:p>
          <a:p>
            <a:r>
              <a:rPr lang="en-US" dirty="0"/>
              <a:t>  - We can then apply the identity with A=Q, B=P and C=R to get an equivalent expression.</a:t>
            </a:r>
          </a:p>
          <a:p>
            <a:r>
              <a:rPr lang="en-US" dirty="0"/>
              <a:t>  - We can then turn that equivalent expression back into a circuit</a:t>
            </a:r>
          </a:p>
          <a:p>
            <a:r>
              <a:rPr lang="en-US" dirty="0"/>
              <a:t>  - And in this case, that circuit uses fewer gates and would be less expensive.</a:t>
            </a:r>
          </a:p>
          <a:p>
            <a:r>
              <a:rPr lang="en-US" dirty="0"/>
              <a:t>    - Note: We didn’t reduce propagation delay – but we did reduce the cost.</a:t>
            </a:r>
          </a:p>
        </p:txBody>
      </p:sp>
    </p:spTree>
    <p:extLst>
      <p:ext uri="{BB962C8B-B14F-4D97-AF65-F5344CB8AC3E}">
        <p14:creationId xmlns:p14="http://schemas.microsoft.com/office/powerpoint/2010/main" val="29995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good number of Boolean Identities.</a:t>
            </a:r>
          </a:p>
          <a:p>
            <a:r>
              <a:rPr lang="en-US" dirty="0"/>
              <a:t>You’ll get some experience with a few of these today and then more in the Activities.</a:t>
            </a:r>
          </a:p>
          <a:p>
            <a:r>
              <a:rPr lang="en-US" dirty="0"/>
              <a:t>The principle for all of these is the same as what we saw on the previous slide… </a:t>
            </a:r>
          </a:p>
          <a:p>
            <a:r>
              <a:rPr lang="en-US" dirty="0"/>
              <a:t>  - You can rewrite an expression that looks like what’s on the left, with what’s on the right.</a:t>
            </a:r>
          </a:p>
          <a:p>
            <a:r>
              <a:rPr lang="en-US" dirty="0"/>
              <a:t>    - or vice versa</a:t>
            </a:r>
          </a:p>
          <a:p>
            <a:r>
              <a:rPr lang="en-US" dirty="0"/>
              <a:t>  </a:t>
            </a:r>
            <a:r>
              <a:rPr lang="en-US" b="1" dirty="0"/>
              <a:t>- On the previous slide we used OR Form of Distributive Identity.</a:t>
            </a:r>
          </a:p>
          <a:p>
            <a:endParaRPr lang="en-US" dirty="0"/>
          </a:p>
          <a:p>
            <a:r>
              <a:rPr lang="en-US" dirty="0"/>
              <a:t>Again, the idea is that some expressions will </a:t>
            </a:r>
          </a:p>
          <a:p>
            <a:r>
              <a:rPr lang="en-US" dirty="0"/>
              <a:t>  - require fewer gates or fewer transistors or </a:t>
            </a:r>
          </a:p>
          <a:p>
            <a:r>
              <a:rPr lang="en-US" dirty="0"/>
              <a:t>  - give a circuit with a smaller propagation delay or </a:t>
            </a:r>
          </a:p>
          <a:p>
            <a:r>
              <a:rPr lang="en-US" dirty="0"/>
              <a:t>  - possibly both.</a:t>
            </a:r>
          </a:p>
          <a:p>
            <a:endParaRPr lang="en-US" dirty="0"/>
          </a:p>
          <a:p>
            <a:r>
              <a:rPr lang="en-US" dirty="0"/>
              <a:t>You will study these identities and the Boolean Algebra more deeply in MATH 211.</a:t>
            </a:r>
          </a:p>
          <a:p>
            <a:r>
              <a:rPr lang="en-US" dirty="0"/>
              <a:t>For us, here they are purely practical ways to produce equivalent circuits.</a:t>
            </a:r>
          </a:p>
          <a:p>
            <a:endParaRPr lang="en-US" dirty="0"/>
          </a:p>
          <a:p>
            <a:r>
              <a:rPr lang="en-US" dirty="0"/>
              <a:t>This slide will be a useful reference and there is a PDF of it linked on the course page.</a:t>
            </a:r>
          </a:p>
        </p:txBody>
      </p:sp>
    </p:spTree>
    <p:extLst>
      <p:ext uri="{BB962C8B-B14F-4D97-AF65-F5344CB8AC3E}">
        <p14:creationId xmlns:p14="http://schemas.microsoft.com/office/powerpoint/2010/main" val="208612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this one out on the board.</a:t>
            </a:r>
          </a:p>
          <a:p>
            <a:r>
              <a:rPr lang="en-US" dirty="0"/>
              <a:t>  - Use substitution method to get a logic expression for the circuit.</a:t>
            </a:r>
          </a:p>
          <a:p>
            <a:r>
              <a:rPr lang="en-US" dirty="0"/>
              <a:t>  - Find the Boolean Identity that applies</a:t>
            </a:r>
          </a:p>
          <a:p>
            <a:r>
              <a:rPr lang="en-US" dirty="0"/>
              <a:t>    - Write it out &amp; Label it with Name and Form</a:t>
            </a:r>
          </a:p>
          <a:p>
            <a:r>
              <a:rPr lang="en-US" dirty="0"/>
              <a:t>  - Rewrite the expression for the circuit into its equivalent form.</a:t>
            </a:r>
          </a:p>
          <a:p>
            <a:r>
              <a:rPr lang="en-US" dirty="0"/>
              <a:t>- Draw the new circuit.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dirty="0" err="1"/>
              <a:t>Hummm</a:t>
            </a:r>
            <a:r>
              <a:rPr lang="en-US" dirty="0"/>
              <a:t>… what does that mean?</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this case, anywhere we needed X we can just run a wire from A!</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That’s better!</a:t>
            </a:r>
          </a:p>
          <a:p>
            <a:endParaRPr lang="en-US" dirty="0"/>
          </a:p>
          <a:p>
            <a:r>
              <a:rPr lang="en-US" dirty="0"/>
              <a:t>Can check your work with a truth table.</a:t>
            </a:r>
          </a:p>
          <a:p>
            <a:r>
              <a:rPr lang="en-US" dirty="0"/>
              <a:t>  - Produce a truth table for X from the original circuit.</a:t>
            </a:r>
          </a:p>
          <a:p>
            <a:r>
              <a:rPr lang="en-US" dirty="0"/>
              <a:t>  - Produce a truth table for X using the new circuit.</a:t>
            </a:r>
          </a:p>
          <a:p>
            <a:r>
              <a:rPr lang="en-US" dirty="0"/>
              <a:t>  - If they match then </a:t>
            </a:r>
          </a:p>
          <a:p>
            <a:r>
              <a:rPr lang="en-US" dirty="0"/>
              <a:t>    - For every possible input the circuits produce the same output.</a:t>
            </a:r>
          </a:p>
          <a:p>
            <a:r>
              <a:rPr lang="en-US" dirty="0"/>
              <a:t>    - So, they compute the same Boolean function.</a:t>
            </a:r>
          </a:p>
          <a:p>
            <a:r>
              <a:rPr lang="en-US" dirty="0"/>
              <a:t>    - So, they are equivalent.</a:t>
            </a:r>
          </a:p>
          <a:p>
            <a:endParaRPr lang="en-US" dirty="0"/>
          </a:p>
        </p:txBody>
      </p:sp>
    </p:spTree>
    <p:extLst>
      <p:ext uri="{BB962C8B-B14F-4D97-AF65-F5344CB8AC3E}">
        <p14:creationId xmlns:p14="http://schemas.microsoft.com/office/powerpoint/2010/main" val="41711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captures what was done on the board for your review and/or practice later.</a:t>
            </a:r>
          </a:p>
        </p:txBody>
      </p:sp>
    </p:spTree>
    <p:extLst>
      <p:ext uri="{BB962C8B-B14F-4D97-AF65-F5344CB8AC3E}">
        <p14:creationId xmlns:p14="http://schemas.microsoft.com/office/powerpoint/2010/main" val="427165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pairs.</a:t>
            </a:r>
          </a:p>
          <a:p>
            <a:r>
              <a:rPr lang="en-US" dirty="0"/>
              <a:t>Comparing results with neighboring pairs.</a:t>
            </a:r>
          </a:p>
          <a:p>
            <a:r>
              <a:rPr lang="en-US" dirty="0"/>
              <a:t>We’ll cross check in a few minutes.</a:t>
            </a:r>
          </a:p>
          <a:p>
            <a:endParaRPr lang="en-US" dirty="0"/>
          </a:p>
        </p:txBody>
      </p:sp>
    </p:spTree>
    <p:extLst>
      <p:ext uri="{BB962C8B-B14F-4D97-AF65-F5344CB8AC3E}">
        <p14:creationId xmlns:p14="http://schemas.microsoft.com/office/powerpoint/2010/main" val="374474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80D9-BA13-8540-B1CE-F24677B2E3BE}" type="datetimeFigureOut">
              <a:rPr lang="en-US" smtClean="0"/>
              <a:t>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1C8147-15D8-6A41-A70E-8F3DD873FF90}" type="slidenum">
              <a:rPr lang="en-US" smtClean="0"/>
              <a:t>‹#›</a:t>
            </a:fld>
            <a:endParaRPr lang="en-US"/>
          </a:p>
        </p:txBody>
      </p:sp>
    </p:spTree>
    <p:extLst>
      <p:ext uri="{BB962C8B-B14F-4D97-AF65-F5344CB8AC3E}">
        <p14:creationId xmlns:p14="http://schemas.microsoft.com/office/powerpoint/2010/main" val="262239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44.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5.png"/><Relationship Id="rId18" Type="http://schemas.openxmlformats.org/officeDocument/2006/relationships/image" Target="../media/image47.png"/><Relationship Id="rId3" Type="http://schemas.openxmlformats.org/officeDocument/2006/relationships/image" Target="../media/image35.png"/><Relationship Id="rId21" Type="http://schemas.openxmlformats.org/officeDocument/2006/relationships/image" Target="../media/image50.png"/><Relationship Id="rId7" Type="http://schemas.openxmlformats.org/officeDocument/2006/relationships/image" Target="../media/image44.png"/><Relationship Id="rId12" Type="http://schemas.openxmlformats.org/officeDocument/2006/relationships/image" Target="../media/image54.png"/><Relationship Id="rId17" Type="http://schemas.openxmlformats.org/officeDocument/2006/relationships/image" Target="../media/image43.png"/><Relationship Id="rId2" Type="http://schemas.openxmlformats.org/officeDocument/2006/relationships/notesSlide" Target="../notesSlides/notesSlide12.xml"/><Relationship Id="rId16" Type="http://schemas.openxmlformats.org/officeDocument/2006/relationships/image" Target="../media/image40.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3.png"/><Relationship Id="rId5" Type="http://schemas.openxmlformats.org/officeDocument/2006/relationships/image" Target="../media/image42.png"/><Relationship Id="rId15" Type="http://schemas.openxmlformats.org/officeDocument/2006/relationships/image" Target="../media/image57.png"/><Relationship Id="rId23" Type="http://schemas.openxmlformats.org/officeDocument/2006/relationships/image" Target="../media/image61.png"/><Relationship Id="rId10" Type="http://schemas.openxmlformats.org/officeDocument/2006/relationships/image" Target="../media/image52.png"/><Relationship Id="rId19" Type="http://schemas.openxmlformats.org/officeDocument/2006/relationships/image" Target="../media/image58.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6.png"/><Relationship Id="rId22"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1.png"/><Relationship Id="rId4" Type="http://schemas.openxmlformats.org/officeDocument/2006/relationships/image" Target="../media/image62.emf"/></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1.png"/><Relationship Id="rId4" Type="http://schemas.openxmlformats.org/officeDocument/2006/relationships/image" Target="../media/image62.emf"/></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4.png"/><Relationship Id="rId3" Type="http://schemas.openxmlformats.org/officeDocument/2006/relationships/image" Target="../media/image35.png"/><Relationship Id="rId7" Type="http://schemas.openxmlformats.org/officeDocument/2006/relationships/image" Target="../media/image63.emf"/><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15.xml"/><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1.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2.emf"/><Relationship Id="rId9" Type="http://schemas.openxmlformats.org/officeDocument/2006/relationships/image" Target="../media/image66.png"/><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67.tiff"/><Relationship Id="rId4" Type="http://schemas.openxmlformats.org/officeDocument/2006/relationships/image" Target="../media/image66.tiff"/></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7.tiff"/><Relationship Id="rId5" Type="http://schemas.openxmlformats.org/officeDocument/2006/relationships/hyperlink" Target="https://creativecommons.org/licenses/by/4.0/" TargetMode="Externa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9.emf"/><Relationship Id="rId4" Type="http://schemas.openxmlformats.org/officeDocument/2006/relationships/image" Target="../media/image62.emf"/></Relationships>
</file>

<file path=ppt/slides/_rels/slide2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411.png"/><Relationship Id="rId4" Type="http://schemas.openxmlformats.org/officeDocument/2006/relationships/image" Target="../media/image40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7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390.png"/><Relationship Id="rId7" Type="http://schemas.openxmlformats.org/officeDocument/2006/relationships/image" Target="../media/image51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90.png"/><Relationship Id="rId4" Type="http://schemas.openxmlformats.org/officeDocument/2006/relationships/image" Target="../media/image480.png"/></Relationships>
</file>

<file path=ppt/slides/_rels/slide2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30.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 Id="rId9" Type="http://schemas.openxmlformats.org/officeDocument/2006/relationships/image" Target="../media/image560.png"/></Relationships>
</file>

<file path=ppt/slides/_rels/slide29.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70.png"/><Relationship Id="rId7" Type="http://schemas.openxmlformats.org/officeDocument/2006/relationships/image" Target="../media/image40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image" Target="../media/image560.png"/><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00.png"/><Relationship Id="rId10" Type="http://schemas.openxmlformats.org/officeDocument/2006/relationships/image" Target="../media/image600.png"/><Relationship Id="rId4" Type="http://schemas.openxmlformats.org/officeDocument/2006/relationships/image" Target="../media/image530.png"/><Relationship Id="rId9" Type="http://schemas.openxmlformats.org/officeDocument/2006/relationships/image" Target="../media/image590.png"/></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60.png"/><Relationship Id="rId7" Type="http://schemas.openxmlformats.org/officeDocument/2006/relationships/image" Target="../media/image490.png"/><Relationship Id="rId2" Type="http://schemas.openxmlformats.org/officeDocument/2006/relationships/image" Target="../media/image600.png"/><Relationship Id="rId1" Type="http://schemas.openxmlformats.org/officeDocument/2006/relationships/slideLayout" Target="../slideLayouts/slideLayout6.xml"/><Relationship Id="rId6" Type="http://schemas.openxmlformats.org/officeDocument/2006/relationships/image" Target="../media/image400.png"/><Relationship Id="rId5" Type="http://schemas.openxmlformats.org/officeDocument/2006/relationships/image" Target="../media/image530.png"/><Relationship Id="rId10" Type="http://schemas.openxmlformats.org/officeDocument/2006/relationships/image" Target="../media/image610.png"/><Relationship Id="rId4" Type="http://schemas.openxmlformats.org/officeDocument/2006/relationships/image" Target="../media/image520.png"/><Relationship Id="rId9"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00.png"/><Relationship Id="rId7" Type="http://schemas.openxmlformats.org/officeDocument/2006/relationships/image" Target="../media/image620.png"/><Relationship Id="rId12" Type="http://schemas.openxmlformats.org/officeDocument/2006/relationships/image" Target="../media/image64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30.png"/><Relationship Id="rId11" Type="http://schemas.openxmlformats.org/officeDocument/2006/relationships/image" Target="../media/image6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610.png"/><Relationship Id="rId7" Type="http://schemas.openxmlformats.org/officeDocument/2006/relationships/image" Target="../media/image530.png"/><Relationship Id="rId12"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6.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60.png"/><Relationship Id="rId10" Type="http://schemas.openxmlformats.org/officeDocument/2006/relationships/image" Target="../media/image540.png"/><Relationship Id="rId4" Type="http://schemas.openxmlformats.org/officeDocument/2006/relationships/image" Target="../media/image600.png"/><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660.png"/><Relationship Id="rId3" Type="http://schemas.openxmlformats.org/officeDocument/2006/relationships/image" Target="../media/image640.png"/><Relationship Id="rId7" Type="http://schemas.openxmlformats.org/officeDocument/2006/relationships/image" Target="../media/image520.png"/><Relationship Id="rId12" Type="http://schemas.openxmlformats.org/officeDocument/2006/relationships/image" Target="../media/image580.png"/><Relationship Id="rId2"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560.png"/><Relationship Id="rId11" Type="http://schemas.openxmlformats.org/officeDocument/2006/relationships/image" Target="../media/image540.png"/><Relationship Id="rId5" Type="http://schemas.openxmlformats.org/officeDocument/2006/relationships/image" Target="../media/image600.png"/><Relationship Id="rId10" Type="http://schemas.openxmlformats.org/officeDocument/2006/relationships/image" Target="../media/image490.png"/><Relationship Id="rId4" Type="http://schemas.openxmlformats.org/officeDocument/2006/relationships/image" Target="../media/image610.png"/><Relationship Id="rId9"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400.png"/></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67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120.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3.png"/><Relationship Id="rId10" Type="http://schemas.openxmlformats.org/officeDocument/2006/relationships/image" Target="../media/image22.png"/><Relationship Id="rId19"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1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4E43A-523E-264E-A5B5-010246E30C43}"/>
              </a:ext>
            </a:extLst>
          </p:cNvPr>
          <p:cNvSpPr>
            <a:spLocks noGrp="1"/>
          </p:cNvSpPr>
          <p:nvPr>
            <p:ph type="ctrTitle"/>
          </p:nvPr>
        </p:nvSpPr>
        <p:spPr/>
        <p:txBody>
          <a:bodyPr/>
          <a:lstStyle/>
          <a:p>
            <a:r>
              <a:rPr lang="en-US"/>
              <a:t>HA4 </a:t>
            </a:r>
            <a:r>
              <a:rPr lang="en-US" dirty="0"/>
              <a:t>- Logic Simplification</a:t>
            </a:r>
          </a:p>
        </p:txBody>
      </p:sp>
      <p:sp>
        <p:nvSpPr>
          <p:cNvPr id="4" name="Subtitle 3">
            <a:extLst>
              <a:ext uri="{FF2B5EF4-FFF2-40B4-BE49-F238E27FC236}">
                <a16:creationId xmlns:a16="http://schemas.microsoft.com/office/drawing/2014/main" id="{27AD35CD-0F73-024D-9CE8-810F26DD5619}"/>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a:t>Spring 2023</a:t>
            </a:r>
            <a:endParaRPr lang="en-US" dirty="0"/>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10</a:t>
            </a:fld>
            <a:endParaRPr lang="en-US" altLang="en-US"/>
          </a:p>
        </p:txBody>
      </p:sp>
      <p:grpSp>
        <p:nvGrpSpPr>
          <p:cNvPr id="5" name="Group 4">
            <a:extLst>
              <a:ext uri="{FF2B5EF4-FFF2-40B4-BE49-F238E27FC236}">
                <a16:creationId xmlns:a16="http://schemas.microsoft.com/office/drawing/2014/main" id="{9C36C89C-2166-1643-9518-2A21496B6279}"/>
              </a:ext>
            </a:extLst>
          </p:cNvPr>
          <p:cNvGrpSpPr/>
          <p:nvPr/>
        </p:nvGrpSpPr>
        <p:grpSpPr>
          <a:xfrm>
            <a:off x="1922672" y="725241"/>
            <a:ext cx="6326806" cy="2062103"/>
            <a:chOff x="4780446" y="907022"/>
            <a:chExt cx="6653515" cy="2062103"/>
          </a:xfrm>
        </p:grpSpPr>
        <p:sp>
          <p:nvSpPr>
            <p:cNvPr id="6" name="TextBox 5">
              <a:extLst>
                <a:ext uri="{FF2B5EF4-FFF2-40B4-BE49-F238E27FC236}">
                  <a16:creationId xmlns:a16="http://schemas.microsoft.com/office/drawing/2014/main" id="{A51CDBFE-408D-1C43-B7D0-653DEC907A1C}"/>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7" name="Picture 6">
              <a:extLst>
                <a:ext uri="{FF2B5EF4-FFF2-40B4-BE49-F238E27FC236}">
                  <a16:creationId xmlns:a16="http://schemas.microsoft.com/office/drawing/2014/main" id="{AF7E5B99-F163-9A4D-A0C2-A133E82D4B23}"/>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14" name="Group 13">
            <a:extLst>
              <a:ext uri="{FF2B5EF4-FFF2-40B4-BE49-F238E27FC236}">
                <a16:creationId xmlns:a16="http://schemas.microsoft.com/office/drawing/2014/main" id="{3CB9677A-F055-DB43-919D-136D28F00677}"/>
              </a:ext>
            </a:extLst>
          </p:cNvPr>
          <p:cNvGrpSpPr/>
          <p:nvPr/>
        </p:nvGrpSpPr>
        <p:grpSpPr>
          <a:xfrm>
            <a:off x="72766" y="3261416"/>
            <a:ext cx="2537150" cy="1154898"/>
            <a:chOff x="2921078" y="2632693"/>
            <a:chExt cx="2537150" cy="1154898"/>
          </a:xfrm>
        </p:grpSpPr>
        <p:grpSp>
          <p:nvGrpSpPr>
            <p:cNvPr id="15" name="Group 14">
              <a:extLst>
                <a:ext uri="{FF2B5EF4-FFF2-40B4-BE49-F238E27FC236}">
                  <a16:creationId xmlns:a16="http://schemas.microsoft.com/office/drawing/2014/main" id="{35386E65-98EB-274E-9C41-DC9BEDEC442C}"/>
                </a:ext>
              </a:extLst>
            </p:cNvPr>
            <p:cNvGrpSpPr>
              <a:grpSpLocks noChangeAspect="1"/>
            </p:cNvGrpSpPr>
            <p:nvPr/>
          </p:nvGrpSpPr>
          <p:grpSpPr>
            <a:xfrm>
              <a:off x="4116271" y="3006682"/>
              <a:ext cx="1007735" cy="413735"/>
              <a:chOff x="3675121" y="3048834"/>
              <a:chExt cx="1762475" cy="723601"/>
            </a:xfrm>
          </p:grpSpPr>
          <p:cxnSp>
            <p:nvCxnSpPr>
              <p:cNvPr id="31" name="Straight Connector 30">
                <a:extLst>
                  <a:ext uri="{FF2B5EF4-FFF2-40B4-BE49-F238E27FC236}">
                    <a16:creationId xmlns:a16="http://schemas.microsoft.com/office/drawing/2014/main" id="{AE5D3BF6-B720-3248-BF19-B90D0119BF80}"/>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A9186F-09B8-CD4C-8501-239BA4FD3F7F}"/>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D80B1-0587-054D-BE1D-30479E8983EB}"/>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7C92DF0-7B52-104D-BA74-6B82E77154B2}"/>
                  </a:ext>
                </a:extLst>
              </p:cNvPr>
              <p:cNvGrpSpPr/>
              <p:nvPr/>
            </p:nvGrpSpPr>
            <p:grpSpPr>
              <a:xfrm>
                <a:off x="3990333" y="3048834"/>
                <a:ext cx="1016928" cy="723601"/>
                <a:chOff x="3990333" y="3048834"/>
                <a:chExt cx="1016928" cy="723601"/>
              </a:xfrm>
            </p:grpSpPr>
            <p:sp>
              <p:nvSpPr>
                <p:cNvPr id="35" name="Stored Data 71">
                  <a:extLst>
                    <a:ext uri="{FF2B5EF4-FFF2-40B4-BE49-F238E27FC236}">
                      <a16:creationId xmlns:a16="http://schemas.microsoft.com/office/drawing/2014/main" id="{5A0A1B26-A3D2-2449-99D4-B8913B048F3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1256ACA3-ACA3-324D-A71E-19EC8FC3091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BC2FC660-196E-6C46-8EF2-6D861325E6A7}"/>
                </a:ext>
              </a:extLst>
            </p:cNvPr>
            <p:cNvGrpSpPr>
              <a:grpSpLocks noChangeAspect="1"/>
            </p:cNvGrpSpPr>
            <p:nvPr/>
          </p:nvGrpSpPr>
          <p:grpSpPr>
            <a:xfrm>
              <a:off x="3214505" y="2632693"/>
              <a:ext cx="914400" cy="476503"/>
              <a:chOff x="379248" y="5807937"/>
              <a:chExt cx="1448058" cy="752875"/>
            </a:xfrm>
          </p:grpSpPr>
          <p:cxnSp>
            <p:nvCxnSpPr>
              <p:cNvPr id="27" name="Straight Connector 26">
                <a:extLst>
                  <a:ext uri="{FF2B5EF4-FFF2-40B4-BE49-F238E27FC236}">
                    <a16:creationId xmlns:a16="http://schemas.microsoft.com/office/drawing/2014/main" id="{5A985B9D-DF58-9B43-8F43-F94181392C8A}"/>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12992B-1BC5-0E4C-85FC-DF97C4AD3AB1}"/>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72D872D-ABF8-6141-B48C-9CE06AE08F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riangle 29">
                <a:extLst>
                  <a:ext uri="{FF2B5EF4-FFF2-40B4-BE49-F238E27FC236}">
                    <a16:creationId xmlns:a16="http://schemas.microsoft.com/office/drawing/2014/main" id="{7B8C8A7D-BF39-D340-BB8B-B37E6306927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9E6A00F-61DA-CB4A-985A-76F613BC51F7}"/>
                </a:ext>
              </a:extLst>
            </p:cNvPr>
            <p:cNvGrpSpPr>
              <a:grpSpLocks noChangeAspect="1"/>
            </p:cNvGrpSpPr>
            <p:nvPr/>
          </p:nvGrpSpPr>
          <p:grpSpPr>
            <a:xfrm>
              <a:off x="3217925" y="3311088"/>
              <a:ext cx="914400" cy="476503"/>
              <a:chOff x="379248" y="5807937"/>
              <a:chExt cx="1448058" cy="752875"/>
            </a:xfrm>
          </p:grpSpPr>
          <p:cxnSp>
            <p:nvCxnSpPr>
              <p:cNvPr id="23" name="Straight Connector 22">
                <a:extLst>
                  <a:ext uri="{FF2B5EF4-FFF2-40B4-BE49-F238E27FC236}">
                    <a16:creationId xmlns:a16="http://schemas.microsoft.com/office/drawing/2014/main" id="{5164B868-F505-1143-B0A8-5225FCE14526}"/>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9FEA6E-D76D-7744-987E-E19EA53B765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BD42591-8525-5446-9551-0085BDD20F2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riangle 25">
                <a:extLst>
                  <a:ext uri="{FF2B5EF4-FFF2-40B4-BE49-F238E27FC236}">
                    <a16:creationId xmlns:a16="http://schemas.microsoft.com/office/drawing/2014/main" id="{E47D62AC-8D66-8340-9040-FE4A87120B73}"/>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Straight Connector 17">
              <a:extLst>
                <a:ext uri="{FF2B5EF4-FFF2-40B4-BE49-F238E27FC236}">
                  <a16:creationId xmlns:a16="http://schemas.microsoft.com/office/drawing/2014/main" id="{94840B2C-C56E-9044-8B25-3016FBD3328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343B3-4915-DE4C-8936-5E69A0CCC136}"/>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62C16C-A62B-0042-87FC-D41C7D4518DE}"/>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21" name="TextBox 20">
              <a:extLst>
                <a:ext uri="{FF2B5EF4-FFF2-40B4-BE49-F238E27FC236}">
                  <a16:creationId xmlns:a16="http://schemas.microsoft.com/office/drawing/2014/main" id="{78B94494-AA45-9A4E-A7BF-0498C6BC7B4A}"/>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22" name="TextBox 21">
              <a:extLst>
                <a:ext uri="{FF2B5EF4-FFF2-40B4-BE49-F238E27FC236}">
                  <a16:creationId xmlns:a16="http://schemas.microsoft.com/office/drawing/2014/main" id="{52B71E3D-03BA-BF4B-99A3-D6A12CCA2794}"/>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C4296BC-90C0-A84A-8C99-3F9404CDC0DF}"/>
                  </a:ext>
                </a:extLst>
              </p:cNvPr>
              <p:cNvSpPr txBox="1"/>
              <p:nvPr/>
            </p:nvSpPr>
            <p:spPr>
              <a:xfrm>
                <a:off x="3352866" y="2996035"/>
                <a:ext cx="1570686"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oMath>
                  </m:oMathPara>
                </a14:m>
                <a:endParaRPr lang="en-US" sz="2400" dirty="0"/>
              </a:p>
            </p:txBody>
          </p:sp>
        </mc:Choice>
        <mc:Fallback xmlns="">
          <p:sp>
            <p:nvSpPr>
              <p:cNvPr id="37" name="TextBox 36">
                <a:extLst>
                  <a:ext uri="{FF2B5EF4-FFF2-40B4-BE49-F238E27FC236}">
                    <a16:creationId xmlns:a16="http://schemas.microsoft.com/office/drawing/2014/main" id="{9C4296BC-90C0-A84A-8C99-3F9404CDC0DF}"/>
                  </a:ext>
                </a:extLst>
              </p:cNvPr>
              <p:cNvSpPr txBox="1">
                <a:spLocks noRot="1" noChangeAspect="1" noMove="1" noResize="1" noEditPoints="1" noAdjustHandles="1" noChangeArrowheads="1" noChangeShapeType="1" noTextEdit="1"/>
              </p:cNvSpPr>
              <p:nvPr/>
            </p:nvSpPr>
            <p:spPr>
              <a:xfrm>
                <a:off x="3352866" y="2996035"/>
                <a:ext cx="1570686" cy="370101"/>
              </a:xfrm>
              <a:prstGeom prst="rect">
                <a:avLst/>
              </a:prstGeom>
              <a:blipFill>
                <a:blip r:embed="rId4"/>
                <a:stretch>
                  <a:fillRect l="-4032" r="-4839"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C7F0B0-491E-BB43-A682-4F573808973B}"/>
                  </a:ext>
                </a:extLst>
              </p:cNvPr>
              <p:cNvSpPr txBox="1"/>
              <p:nvPr/>
            </p:nvSpPr>
            <p:spPr>
              <a:xfrm>
                <a:off x="3347162" y="3465972"/>
                <a:ext cx="1197123"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𝑃𝑄</m:t>
                          </m:r>
                        </m:e>
                      </m:acc>
                    </m:oMath>
                  </m:oMathPara>
                </a14:m>
                <a:endParaRPr lang="en-US" sz="2400" dirty="0"/>
              </a:p>
            </p:txBody>
          </p:sp>
        </mc:Choice>
        <mc:Fallback xmlns="">
          <p:sp>
            <p:nvSpPr>
              <p:cNvPr id="40" name="TextBox 39">
                <a:extLst>
                  <a:ext uri="{FF2B5EF4-FFF2-40B4-BE49-F238E27FC236}">
                    <a16:creationId xmlns:a16="http://schemas.microsoft.com/office/drawing/2014/main" id="{E6C7F0B0-491E-BB43-A682-4F573808973B}"/>
                  </a:ext>
                </a:extLst>
              </p:cNvPr>
              <p:cNvSpPr txBox="1">
                <a:spLocks noRot="1" noChangeAspect="1" noMove="1" noResize="1" noEditPoints="1" noAdjustHandles="1" noChangeArrowheads="1" noChangeShapeType="1" noTextEdit="1"/>
              </p:cNvSpPr>
              <p:nvPr/>
            </p:nvSpPr>
            <p:spPr>
              <a:xfrm>
                <a:off x="3347162" y="3465972"/>
                <a:ext cx="1197123" cy="370101"/>
              </a:xfrm>
              <a:prstGeom prst="rect">
                <a:avLst/>
              </a:prstGeom>
              <a:blipFill>
                <a:blip r:embed="rId5"/>
                <a:stretch>
                  <a:fillRect l="-4211" r="-6316" b="-310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D178-A067-CA4A-B8FA-794AA7F6B385}"/>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41" name="TextBox 40">
            <a:extLst>
              <a:ext uri="{FF2B5EF4-FFF2-40B4-BE49-F238E27FC236}">
                <a16:creationId xmlns:a16="http://schemas.microsoft.com/office/drawing/2014/main" id="{B1B2E72C-42A6-3C4A-B85F-F4E58D5BBA16}"/>
              </a:ext>
            </a:extLst>
          </p:cNvPr>
          <p:cNvSpPr txBox="1"/>
          <p:nvPr/>
        </p:nvSpPr>
        <p:spPr>
          <a:xfrm>
            <a:off x="2904546" y="3510242"/>
            <a:ext cx="333746" cy="307777"/>
          </a:xfrm>
          <a:prstGeom prst="rect">
            <a:avLst/>
          </a:prstGeom>
          <a:noFill/>
        </p:spPr>
        <p:txBody>
          <a:bodyPr wrap="none" rtlCol="0">
            <a:spAutoFit/>
          </a:bodyPr>
          <a:lstStyle/>
          <a:p>
            <a:r>
              <a:rPr lang="en-US" dirty="0"/>
              <a:t>2.</a:t>
            </a:r>
          </a:p>
        </p:txBody>
      </p:sp>
      <p:grpSp>
        <p:nvGrpSpPr>
          <p:cNvPr id="42" name="Group 41">
            <a:extLst>
              <a:ext uri="{FF2B5EF4-FFF2-40B4-BE49-F238E27FC236}">
                <a16:creationId xmlns:a16="http://schemas.microsoft.com/office/drawing/2014/main" id="{8649D8C4-901E-A946-9949-0C84D90436B9}"/>
              </a:ext>
            </a:extLst>
          </p:cNvPr>
          <p:cNvGrpSpPr/>
          <p:nvPr/>
        </p:nvGrpSpPr>
        <p:grpSpPr>
          <a:xfrm>
            <a:off x="3347162" y="3978123"/>
            <a:ext cx="1401617" cy="479309"/>
            <a:chOff x="687769" y="2703390"/>
            <a:chExt cx="1401617" cy="479309"/>
          </a:xfrm>
        </p:grpSpPr>
        <p:grpSp>
          <p:nvGrpSpPr>
            <p:cNvPr id="43" name="Group 42">
              <a:extLst>
                <a:ext uri="{FF2B5EF4-FFF2-40B4-BE49-F238E27FC236}">
                  <a16:creationId xmlns:a16="http://schemas.microsoft.com/office/drawing/2014/main" id="{057AAFCF-01D0-C241-B5B8-C054C3006ADD}"/>
                </a:ext>
              </a:extLst>
            </p:cNvPr>
            <p:cNvGrpSpPr>
              <a:grpSpLocks noChangeAspect="1"/>
            </p:cNvGrpSpPr>
            <p:nvPr/>
          </p:nvGrpSpPr>
          <p:grpSpPr>
            <a:xfrm>
              <a:off x="915787" y="2747021"/>
              <a:ext cx="914400" cy="402959"/>
              <a:chOff x="3279279" y="4177246"/>
              <a:chExt cx="1681757" cy="741118"/>
            </a:xfrm>
          </p:grpSpPr>
          <p:cxnSp>
            <p:nvCxnSpPr>
              <p:cNvPr id="47" name="Straight Connector 46">
                <a:extLst>
                  <a:ext uri="{FF2B5EF4-FFF2-40B4-BE49-F238E27FC236}">
                    <a16:creationId xmlns:a16="http://schemas.microsoft.com/office/drawing/2014/main" id="{C10D0014-4FD3-FD43-9C1A-FB689CA699CC}"/>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E9CB48-5A0B-F442-95BA-62A001EB1B83}"/>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F3A2EEC-1689-8648-90CD-A6612BFEB2E9}"/>
                  </a:ext>
                </a:extLst>
              </p:cNvPr>
              <p:cNvGrpSpPr/>
              <p:nvPr/>
            </p:nvGrpSpPr>
            <p:grpSpPr>
              <a:xfrm>
                <a:off x="4584720" y="4496209"/>
                <a:ext cx="376316" cy="117436"/>
                <a:chOff x="1490775" y="1289057"/>
                <a:chExt cx="376316" cy="117436"/>
              </a:xfrm>
            </p:grpSpPr>
            <p:cxnSp>
              <p:nvCxnSpPr>
                <p:cNvPr id="51" name="Straight Connector 50">
                  <a:extLst>
                    <a:ext uri="{FF2B5EF4-FFF2-40B4-BE49-F238E27FC236}">
                      <a16:creationId xmlns:a16="http://schemas.microsoft.com/office/drawing/2014/main" id="{61C879A6-2481-AB42-943D-3438A962D1B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007B90-1E46-594C-BA42-AC1D378EE905}"/>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Delay 49">
                <a:extLst>
                  <a:ext uri="{FF2B5EF4-FFF2-40B4-BE49-F238E27FC236}">
                    <a16:creationId xmlns:a16="http://schemas.microsoft.com/office/drawing/2014/main" id="{C93905F3-BDD1-0747-852B-E3A34459195A}"/>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C0D2BB2B-305C-FD4B-A004-AE6E54CB09B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45" name="TextBox 44">
              <a:extLst>
                <a:ext uri="{FF2B5EF4-FFF2-40B4-BE49-F238E27FC236}">
                  <a16:creationId xmlns:a16="http://schemas.microsoft.com/office/drawing/2014/main" id="{E7FEBA5B-AC92-404C-BE6D-02E71E638053}"/>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46" name="TextBox 45">
              <a:extLst>
                <a:ext uri="{FF2B5EF4-FFF2-40B4-BE49-F238E27FC236}">
                  <a16:creationId xmlns:a16="http://schemas.microsoft.com/office/drawing/2014/main" id="{02320B49-1305-ED4B-BBE4-DC9A21607D4B}"/>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sp>
        <p:nvSpPr>
          <p:cNvPr id="53" name="TextBox 52">
            <a:extLst>
              <a:ext uri="{FF2B5EF4-FFF2-40B4-BE49-F238E27FC236}">
                <a16:creationId xmlns:a16="http://schemas.microsoft.com/office/drawing/2014/main" id="{BB0C6E72-57D4-F248-AABB-A130FAB5E3D0}"/>
              </a:ext>
            </a:extLst>
          </p:cNvPr>
          <p:cNvSpPr txBox="1"/>
          <p:nvPr/>
        </p:nvSpPr>
        <p:spPr>
          <a:xfrm>
            <a:off x="2899407" y="4089227"/>
            <a:ext cx="333746" cy="307777"/>
          </a:xfrm>
          <a:prstGeom prst="rect">
            <a:avLst/>
          </a:prstGeom>
          <a:noFill/>
        </p:spPr>
        <p:txBody>
          <a:bodyPr wrap="none" rtlCol="0">
            <a:spAutoFit/>
          </a:bodyPr>
          <a:lstStyle/>
          <a:p>
            <a:r>
              <a:rPr lang="en-US" dirty="0"/>
              <a:t>3.</a:t>
            </a:r>
          </a:p>
        </p:txBody>
      </p:sp>
      <p:grpSp>
        <p:nvGrpSpPr>
          <p:cNvPr id="54" name="Group 53">
            <a:extLst>
              <a:ext uri="{FF2B5EF4-FFF2-40B4-BE49-F238E27FC236}">
                <a16:creationId xmlns:a16="http://schemas.microsoft.com/office/drawing/2014/main" id="{DCBC57C5-6A10-9849-94B5-0B8CEF0F8297}"/>
              </a:ext>
            </a:extLst>
          </p:cNvPr>
          <p:cNvGrpSpPr/>
          <p:nvPr/>
        </p:nvGrpSpPr>
        <p:grpSpPr>
          <a:xfrm>
            <a:off x="5628805" y="3973820"/>
            <a:ext cx="2869696" cy="1169551"/>
            <a:chOff x="4869630" y="3784747"/>
            <a:chExt cx="2869696" cy="1169551"/>
          </a:xfrm>
        </p:grpSpPr>
        <p:grpSp>
          <p:nvGrpSpPr>
            <p:cNvPr id="55" name="Group 54">
              <a:extLst>
                <a:ext uri="{FF2B5EF4-FFF2-40B4-BE49-F238E27FC236}">
                  <a16:creationId xmlns:a16="http://schemas.microsoft.com/office/drawing/2014/main" id="{D53485AE-E430-D44C-9EFC-B5CCC298BCC3}"/>
                </a:ext>
              </a:extLst>
            </p:cNvPr>
            <p:cNvGrpSpPr/>
            <p:nvPr/>
          </p:nvGrpSpPr>
          <p:grpSpPr>
            <a:xfrm>
              <a:off x="4869630" y="3784747"/>
              <a:ext cx="2869696" cy="1169551"/>
              <a:chOff x="5843488" y="546308"/>
              <a:chExt cx="2869696" cy="1169551"/>
            </a:xfrm>
          </p:grpSpPr>
          <p:grpSp>
            <p:nvGrpSpPr>
              <p:cNvPr id="64" name="Group 63">
                <a:extLst>
                  <a:ext uri="{FF2B5EF4-FFF2-40B4-BE49-F238E27FC236}">
                    <a16:creationId xmlns:a16="http://schemas.microsoft.com/office/drawing/2014/main" id="{3328EB04-C5CE-8446-92C7-0E7EBA73CD32}"/>
                  </a:ext>
                </a:extLst>
              </p:cNvPr>
              <p:cNvGrpSpPr/>
              <p:nvPr/>
            </p:nvGrpSpPr>
            <p:grpSpPr>
              <a:xfrm>
                <a:off x="5843488" y="546308"/>
                <a:ext cx="2869696" cy="1169551"/>
                <a:chOff x="1047070" y="3336204"/>
                <a:chExt cx="2869696" cy="1169551"/>
              </a:xfrm>
            </p:grpSpPr>
            <p:sp>
              <p:nvSpPr>
                <p:cNvPr id="68" name="TextBox 67">
                  <a:extLst>
                    <a:ext uri="{FF2B5EF4-FFF2-40B4-BE49-F238E27FC236}">
                      <a16:creationId xmlns:a16="http://schemas.microsoft.com/office/drawing/2014/main" id="{3E1CBEB5-E550-A347-91A9-7383E3B7A84F}"/>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69" name="Straight Connector 68">
                  <a:extLst>
                    <a:ext uri="{FF2B5EF4-FFF2-40B4-BE49-F238E27FC236}">
                      <a16:creationId xmlns:a16="http://schemas.microsoft.com/office/drawing/2014/main" id="{940E9693-8DA6-AD4A-827C-5813C04D500D}"/>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429CAE-14E4-4C47-BEE8-A2E0E6D4C06F}"/>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9186C4A3-16D5-A743-BCCE-1CFE612F3761}"/>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B8F3BB47-5DB0-9245-9068-08C57B26FD63}"/>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D7CB347C-640E-504B-B284-68CF7AF3EE3F}"/>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6" name="Straight Connector 55">
              <a:extLst>
                <a:ext uri="{FF2B5EF4-FFF2-40B4-BE49-F238E27FC236}">
                  <a16:creationId xmlns:a16="http://schemas.microsoft.com/office/drawing/2014/main" id="{606AC887-85C9-6A42-AE7B-0288C006AF03}"/>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511E07-D9ED-9241-AD93-5D0E70620474}"/>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4B7B7D-22B3-AD4A-AB51-042E1133D6EC}"/>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7A3572-CADC-6C4F-90D9-F150A02FF931}"/>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5D4C4D-06E9-8D4C-962A-0EB7638B5946}"/>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F03F2E-A984-2E4E-8BF3-4DDD56634ED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4AE059-8193-FD4C-9B99-8A234FA9B7E8}"/>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942F09-0DA2-8548-A86B-7732D6941760}"/>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itle 1">
            <a:extLst>
              <a:ext uri="{FF2B5EF4-FFF2-40B4-BE49-F238E27FC236}">
                <a16:creationId xmlns:a16="http://schemas.microsoft.com/office/drawing/2014/main" id="{2599E7FD-3920-A04B-B6EB-7ED053E3F5CB}"/>
              </a:ext>
            </a:extLst>
          </p:cNvPr>
          <p:cNvSpPr>
            <a:spLocks noGrp="1"/>
          </p:cNvSpPr>
          <p:nvPr>
            <p:ph type="title"/>
          </p:nvPr>
        </p:nvSpPr>
        <p:spPr>
          <a:xfrm>
            <a:off x="2408561" y="45312"/>
            <a:ext cx="4944300" cy="645300"/>
          </a:xfrm>
        </p:spPr>
        <p:txBody>
          <a:bodyPr/>
          <a:lstStyle/>
          <a:p>
            <a:r>
              <a:rPr lang="en-US" dirty="0"/>
              <a:t>Practice #1</a:t>
            </a:r>
          </a:p>
        </p:txBody>
      </p:sp>
      <p:sp>
        <p:nvSpPr>
          <p:cNvPr id="72" name="TextBox 71">
            <a:extLst>
              <a:ext uri="{FF2B5EF4-FFF2-40B4-BE49-F238E27FC236}">
                <a16:creationId xmlns:a16="http://schemas.microsoft.com/office/drawing/2014/main" id="{F1674C0E-3C72-B444-8D4B-B8FF055BF448}"/>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76" name="Straight Connector 75">
            <a:extLst>
              <a:ext uri="{FF2B5EF4-FFF2-40B4-BE49-F238E27FC236}">
                <a16:creationId xmlns:a16="http://schemas.microsoft.com/office/drawing/2014/main" id="{1E4E977F-D6D2-2E42-BB60-2FE3C9D56C28}"/>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FC7187-C7AE-F090-63D1-8E0DBFC81851}"/>
              </a:ext>
            </a:extLst>
          </p:cNvPr>
          <p:cNvGrpSpPr/>
          <p:nvPr/>
        </p:nvGrpSpPr>
        <p:grpSpPr>
          <a:xfrm>
            <a:off x="4575188" y="3496667"/>
            <a:ext cx="4293163" cy="338554"/>
            <a:chOff x="4575188" y="3496667"/>
            <a:chExt cx="4293163" cy="338554"/>
          </a:xfrm>
        </p:grpSpPr>
        <p:sp>
          <p:nvSpPr>
            <p:cNvPr id="39" name="TextBox 38">
              <a:extLst>
                <a:ext uri="{FF2B5EF4-FFF2-40B4-BE49-F238E27FC236}">
                  <a16:creationId xmlns:a16="http://schemas.microsoft.com/office/drawing/2014/main" id="{1D8B3EF1-261C-334D-B41D-47DC124FAE25}"/>
                </a:ext>
              </a:extLst>
            </p:cNvPr>
            <p:cNvSpPr txBox="1"/>
            <p:nvPr/>
          </p:nvSpPr>
          <p:spPr>
            <a:xfrm>
              <a:off x="4575188" y="3496667"/>
              <a:ext cx="4293163" cy="338554"/>
            </a:xfrm>
            <a:prstGeom prst="rect">
              <a:avLst/>
            </a:prstGeom>
            <a:noFill/>
          </p:spPr>
          <p:txBody>
            <a:bodyPr wrap="none" rtlCol="0">
              <a:spAutoFit/>
            </a:bodyPr>
            <a:lstStyle/>
            <a:p>
              <a:r>
                <a:rPr lang="en-US" sz="1600" dirty="0"/>
                <a:t>By </a:t>
              </a:r>
              <a:r>
                <a:rPr lang="en-US" sz="1600" dirty="0" err="1"/>
                <a:t>DeMorgan’s</a:t>
              </a:r>
              <a:r>
                <a:rPr lang="en-US" sz="1600" dirty="0"/>
                <a:t> AND Form (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1121187-EA54-9E2F-4AB7-3CDC94580394}"/>
                    </a:ext>
                  </a:extLst>
                </p:cNvPr>
                <p:cNvSpPr txBox="1"/>
                <p:nvPr/>
              </p:nvSpPr>
              <p:spPr>
                <a:xfrm>
                  <a:off x="7172983" y="3526996"/>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8" name="TextBox 7">
                  <a:extLst>
                    <a:ext uri="{FF2B5EF4-FFF2-40B4-BE49-F238E27FC236}">
                      <a16:creationId xmlns:a16="http://schemas.microsoft.com/office/drawing/2014/main" id="{F1121187-EA54-9E2F-4AB7-3CDC94580394}"/>
                    </a:ext>
                  </a:extLst>
                </p:cNvPr>
                <p:cNvSpPr txBox="1">
                  <a:spLocks noRot="1" noChangeAspect="1" noMove="1" noResize="1" noEditPoints="1" noAdjustHandles="1" noChangeArrowheads="1" noChangeShapeType="1" noTextEdit="1"/>
                </p:cNvSpPr>
                <p:nvPr/>
              </p:nvSpPr>
              <p:spPr>
                <a:xfrm>
                  <a:off x="7172983" y="3526996"/>
                  <a:ext cx="1488228" cy="263534"/>
                </a:xfrm>
                <a:prstGeom prst="rect">
                  <a:avLst/>
                </a:prstGeom>
                <a:blipFill>
                  <a:blip r:embed="rId6"/>
                  <a:stretch>
                    <a:fillRect l="-1681" t="-4545" r="-840" b="-31818"/>
                  </a:stretch>
                </a:blipFill>
              </p:spPr>
              <p:txBody>
                <a:bodyPr/>
                <a:lstStyle/>
                <a:p>
                  <a:r>
                    <a:rPr lang="en-US">
                      <a:noFill/>
                    </a:rPr>
                    <a:t> </a:t>
                  </a:r>
                </a:p>
              </p:txBody>
            </p:sp>
          </mc:Fallback>
        </mc:AlternateContent>
      </p:grpSp>
    </p:spTree>
    <p:extLst>
      <p:ext uri="{BB962C8B-B14F-4D97-AF65-F5344CB8AC3E}">
        <p14:creationId xmlns:p14="http://schemas.microsoft.com/office/powerpoint/2010/main" val="1284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4C5B16B-518C-BC4D-BB3A-FF91C90E1403}"/>
                  </a:ext>
                </a:extLst>
              </p:cNvPr>
              <p:cNvSpPr txBox="1"/>
              <p:nvPr/>
            </p:nvSpPr>
            <p:spPr>
              <a:xfrm>
                <a:off x="151371" y="3402038"/>
                <a:ext cx="30891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51371" y="3402038"/>
                <a:ext cx="3089115" cy="430887"/>
              </a:xfrm>
              <a:prstGeom prst="rect">
                <a:avLst/>
              </a:prstGeom>
              <a:blipFill>
                <a:blip r:embed="rId6"/>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09731"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CB8EE-8163-E442-93D0-E0F4687814E2}"/>
              </a:ext>
            </a:extLst>
          </p:cNvPr>
          <p:cNvSpPr txBox="1"/>
          <p:nvPr/>
        </p:nvSpPr>
        <p:spPr>
          <a:xfrm>
            <a:off x="7254363" y="1948355"/>
            <a:ext cx="1359668" cy="307777"/>
          </a:xfrm>
          <a:prstGeom prst="rect">
            <a:avLst/>
          </a:prstGeom>
          <a:noFill/>
        </p:spPr>
        <p:txBody>
          <a:bodyPr wrap="none" rtlCol="0">
            <a:spAutoFit/>
          </a:bodyPr>
          <a:lstStyle/>
          <a:p>
            <a:r>
              <a:rPr lang="en-US" dirty="0"/>
              <a:t>Absorption OR</a:t>
            </a:r>
          </a:p>
        </p:txBody>
      </p:sp>
      <p:sp>
        <p:nvSpPr>
          <p:cNvPr id="36" name="TextBox 35">
            <a:extLst>
              <a:ext uri="{FF2B5EF4-FFF2-40B4-BE49-F238E27FC236}">
                <a16:creationId xmlns:a16="http://schemas.microsoft.com/office/drawing/2014/main" id="{1C025167-AED5-EC4C-90FE-949B4EFE4876}"/>
              </a:ext>
            </a:extLst>
          </p:cNvPr>
          <p:cNvSpPr txBox="1"/>
          <p:nvPr/>
        </p:nvSpPr>
        <p:spPr>
          <a:xfrm>
            <a:off x="7343459" y="2394856"/>
            <a:ext cx="1181477" cy="307777"/>
          </a:xfrm>
          <a:prstGeom prst="rect">
            <a:avLst/>
          </a:prstGeom>
          <a:noFill/>
        </p:spPr>
        <p:txBody>
          <a:bodyPr wrap="none" rtlCol="0">
            <a:spAutoFit/>
          </a:bodyPr>
          <a:lstStyle/>
          <a:p>
            <a:r>
              <a:rPr lang="en-US" dirty="0"/>
              <a:t>Identity AND</a:t>
            </a:r>
          </a:p>
        </p:txBody>
      </p:sp>
      <p:sp>
        <p:nvSpPr>
          <p:cNvPr id="37" name="TextBox 36">
            <a:extLst>
              <a:ext uri="{FF2B5EF4-FFF2-40B4-BE49-F238E27FC236}">
                <a16:creationId xmlns:a16="http://schemas.microsoft.com/office/drawing/2014/main" id="{C1C98FBA-805D-634D-A1FB-43045EEE1D2B}"/>
              </a:ext>
            </a:extLst>
          </p:cNvPr>
          <p:cNvSpPr txBox="1"/>
          <p:nvPr/>
        </p:nvSpPr>
        <p:spPr>
          <a:xfrm>
            <a:off x="7239135" y="2875594"/>
            <a:ext cx="1390124" cy="307777"/>
          </a:xfrm>
          <a:prstGeom prst="rect">
            <a:avLst/>
          </a:prstGeom>
          <a:noFill/>
        </p:spPr>
        <p:txBody>
          <a:bodyPr wrap="none" rtlCol="0">
            <a:spAutoFit/>
          </a:bodyPr>
          <a:lstStyle/>
          <a:p>
            <a:r>
              <a:rPr lang="en-US" dirty="0"/>
              <a:t>Distributive OR</a:t>
            </a:r>
          </a:p>
        </p:txBody>
      </p:sp>
      <p:sp>
        <p:nvSpPr>
          <p:cNvPr id="38" name="TextBox 37">
            <a:extLst>
              <a:ext uri="{FF2B5EF4-FFF2-40B4-BE49-F238E27FC236}">
                <a16:creationId xmlns:a16="http://schemas.microsoft.com/office/drawing/2014/main" id="{BBD8582C-DC4C-7B4D-9A79-0A09FDB16943}"/>
              </a:ext>
            </a:extLst>
          </p:cNvPr>
          <p:cNvSpPr txBox="1"/>
          <p:nvPr/>
        </p:nvSpPr>
        <p:spPr>
          <a:xfrm>
            <a:off x="7188769" y="3346093"/>
            <a:ext cx="1490857" cy="307777"/>
          </a:xfrm>
          <a:prstGeom prst="rect">
            <a:avLst/>
          </a:prstGeom>
          <a:noFill/>
        </p:spPr>
        <p:txBody>
          <a:bodyPr wrap="none" rtlCol="0">
            <a:spAutoFit/>
          </a:bodyPr>
          <a:lstStyle/>
          <a:p>
            <a:r>
              <a:rPr lang="en-US" dirty="0"/>
              <a:t>Distributive AND</a:t>
            </a:r>
          </a:p>
        </p:txBody>
      </p:sp>
      <p:sp>
        <p:nvSpPr>
          <p:cNvPr id="39" name="TextBox 38">
            <a:extLst>
              <a:ext uri="{FF2B5EF4-FFF2-40B4-BE49-F238E27FC236}">
                <a16:creationId xmlns:a16="http://schemas.microsoft.com/office/drawing/2014/main" id="{51803BB7-07BE-2247-AE8A-061832F67A2C}"/>
              </a:ext>
            </a:extLst>
          </p:cNvPr>
          <p:cNvSpPr txBox="1"/>
          <p:nvPr/>
        </p:nvSpPr>
        <p:spPr>
          <a:xfrm>
            <a:off x="7151130" y="3844586"/>
            <a:ext cx="1566134" cy="307777"/>
          </a:xfrm>
          <a:prstGeom prst="rect">
            <a:avLst/>
          </a:prstGeom>
          <a:noFill/>
        </p:spPr>
        <p:txBody>
          <a:bodyPr wrap="none" rtlCol="0">
            <a:spAutoFit/>
          </a:bodyPr>
          <a:lstStyle/>
          <a:p>
            <a:r>
              <a:rPr lang="en-US" dirty="0" err="1"/>
              <a:t>DeMorgan’s</a:t>
            </a:r>
            <a:r>
              <a:rPr lang="en-US" dirty="0"/>
              <a:t> AND</a:t>
            </a:r>
          </a:p>
        </p:txBody>
      </p:sp>
      <p:sp>
        <p:nvSpPr>
          <p:cNvPr id="40" name="TextBox 39">
            <a:extLst>
              <a:ext uri="{FF2B5EF4-FFF2-40B4-BE49-F238E27FC236}">
                <a16:creationId xmlns:a16="http://schemas.microsoft.com/office/drawing/2014/main" id="{0007A898-76D7-7C40-B5AF-AAC22269C3A1}"/>
              </a:ext>
            </a:extLst>
          </p:cNvPr>
          <p:cNvSpPr txBox="1"/>
          <p:nvPr/>
        </p:nvSpPr>
        <p:spPr>
          <a:xfrm>
            <a:off x="7201497" y="4291719"/>
            <a:ext cx="1465401" cy="307777"/>
          </a:xfrm>
          <a:prstGeom prst="rect">
            <a:avLst/>
          </a:prstGeom>
          <a:noFill/>
        </p:spPr>
        <p:txBody>
          <a:bodyPr wrap="none" rtlCol="0">
            <a:spAutoFit/>
          </a:bodyPr>
          <a:lstStyle/>
          <a:p>
            <a:r>
              <a:rPr lang="en-US" dirty="0" err="1"/>
              <a:t>DeMorgan’s</a:t>
            </a:r>
            <a:r>
              <a:rPr lang="en-US" dirty="0"/>
              <a:t> OR</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9735F607-9C8F-A249-879E-022C08494009}"/>
                  </a:ext>
                </a:extLst>
              </p:cNvPr>
              <p:cNvSpPr txBox="1"/>
              <p:nvPr/>
            </p:nvSpPr>
            <p:spPr>
              <a:xfrm>
                <a:off x="7450763"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41" name="TextBox 40">
                <a:extLst>
                  <a:ext uri="{FF2B5EF4-FFF2-40B4-BE49-F238E27FC236}">
                    <a16:creationId xmlns:a16="http://schemas.microsoft.com/office/drawing/2014/main" id="{9735F607-9C8F-A249-879E-022C08494009}"/>
                  </a:ext>
                </a:extLst>
              </p:cNvPr>
              <p:cNvSpPr txBox="1">
                <a:spLocks noRot="1" noChangeAspect="1" noMove="1" noResize="1" noEditPoints="1" noAdjustHandles="1" noChangeArrowheads="1" noChangeShapeType="1" noTextEdit="1"/>
              </p:cNvSpPr>
              <p:nvPr/>
            </p:nvSpPr>
            <p:spPr>
              <a:xfrm>
                <a:off x="7450763" y="2200181"/>
                <a:ext cx="966868" cy="215444"/>
              </a:xfrm>
              <a:prstGeom prst="rect">
                <a:avLst/>
              </a:prstGeom>
              <a:blipFill>
                <a:blip r:embed="rId10"/>
                <a:stretch>
                  <a:fillRect l="-2597" r="-3896"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6D11016-23AE-6443-A9A5-E548B527B73E}"/>
                  </a:ext>
                </a:extLst>
              </p:cNvPr>
              <p:cNvSpPr txBox="1"/>
              <p:nvPr/>
            </p:nvSpPr>
            <p:spPr>
              <a:xfrm>
                <a:off x="7626901"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42" name="TextBox 41">
                <a:extLst>
                  <a:ext uri="{FF2B5EF4-FFF2-40B4-BE49-F238E27FC236}">
                    <a16:creationId xmlns:a16="http://schemas.microsoft.com/office/drawing/2014/main" id="{66D11016-23AE-6443-A9A5-E548B527B73E}"/>
                  </a:ext>
                </a:extLst>
              </p:cNvPr>
              <p:cNvSpPr txBox="1">
                <a:spLocks noRot="1" noChangeAspect="1" noMove="1" noResize="1" noEditPoints="1" noAdjustHandles="1" noChangeArrowheads="1" noChangeShapeType="1" noTextEdit="1"/>
              </p:cNvSpPr>
              <p:nvPr/>
            </p:nvSpPr>
            <p:spPr>
              <a:xfrm>
                <a:off x="7626901" y="2654189"/>
                <a:ext cx="614592" cy="215444"/>
              </a:xfrm>
              <a:prstGeom prst="rect">
                <a:avLst/>
              </a:prstGeom>
              <a:blipFill>
                <a:blip r:embed="rId11"/>
                <a:stretch>
                  <a:fillRect l="-4082" r="-6122"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2C49B41-6076-CF46-BDEB-AFC78813D314}"/>
                  </a:ext>
                </a:extLst>
              </p:cNvPr>
              <p:cNvSpPr txBox="1"/>
              <p:nvPr/>
            </p:nvSpPr>
            <p:spPr>
              <a:xfrm>
                <a:off x="7093678"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p:sp>
            <p:nvSpPr>
              <p:cNvPr id="43" name="TextBox 42">
                <a:extLst>
                  <a:ext uri="{FF2B5EF4-FFF2-40B4-BE49-F238E27FC236}">
                    <a16:creationId xmlns:a16="http://schemas.microsoft.com/office/drawing/2014/main" id="{52C49B41-6076-CF46-BDEB-AFC78813D314}"/>
                  </a:ext>
                </a:extLst>
              </p:cNvPr>
              <p:cNvSpPr txBox="1">
                <a:spLocks noRot="1" noChangeAspect="1" noMove="1" noResize="1" noEditPoints="1" noAdjustHandles="1" noChangeArrowheads="1" noChangeShapeType="1" noTextEdit="1"/>
              </p:cNvSpPr>
              <p:nvPr/>
            </p:nvSpPr>
            <p:spPr>
              <a:xfrm>
                <a:off x="7093678" y="3128157"/>
                <a:ext cx="1681038" cy="215444"/>
              </a:xfrm>
              <a:prstGeom prst="rect">
                <a:avLst/>
              </a:prstGeom>
              <a:blipFill>
                <a:blip r:embed="rId12"/>
                <a:stretch>
                  <a:fillRect l="-1504" r="-3759" b="-3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830D7CCD-847D-E343-95D2-70C6E6A054AF}"/>
                  </a:ext>
                </a:extLst>
              </p:cNvPr>
              <p:cNvSpPr txBox="1"/>
              <p:nvPr/>
            </p:nvSpPr>
            <p:spPr>
              <a:xfrm>
                <a:off x="6838128"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p:sp>
            <p:nvSpPr>
              <p:cNvPr id="44" name="TextBox 43">
                <a:extLst>
                  <a:ext uri="{FF2B5EF4-FFF2-40B4-BE49-F238E27FC236}">
                    <a16:creationId xmlns:a16="http://schemas.microsoft.com/office/drawing/2014/main" id="{830D7CCD-847D-E343-95D2-70C6E6A054AF}"/>
                  </a:ext>
                </a:extLst>
              </p:cNvPr>
              <p:cNvSpPr txBox="1">
                <a:spLocks noRot="1" noChangeAspect="1" noMove="1" noResize="1" noEditPoints="1" noAdjustHandles="1" noChangeArrowheads="1" noChangeShapeType="1" noTextEdit="1"/>
              </p:cNvSpPr>
              <p:nvPr/>
            </p:nvSpPr>
            <p:spPr>
              <a:xfrm>
                <a:off x="6838128" y="3605797"/>
                <a:ext cx="2192139" cy="215444"/>
              </a:xfrm>
              <a:prstGeom prst="rect">
                <a:avLst/>
              </a:prstGeom>
              <a:blipFill>
                <a:blip r:embed="rId13"/>
                <a:stretch>
                  <a:fillRect r="-2312" b="-41176"/>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3BC3A79-77A8-D04B-BAEF-203057EDFE04}"/>
              </a:ext>
            </a:extLst>
          </p:cNvPr>
          <p:cNvCxnSpPr>
            <a:cxnSpLocks/>
          </p:cNvCxnSpPr>
          <p:nvPr/>
        </p:nvCxnSpPr>
        <p:spPr>
          <a:xfrm>
            <a:off x="6791738"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1B30FA9-7238-72E2-4406-D602E1C87996}"/>
                  </a:ext>
                </a:extLst>
              </p:cNvPr>
              <p:cNvSpPr txBox="1"/>
              <p:nvPr/>
            </p:nvSpPr>
            <p:spPr>
              <a:xfrm>
                <a:off x="7168750"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3" name="TextBox 2">
                <a:extLst>
                  <a:ext uri="{FF2B5EF4-FFF2-40B4-BE49-F238E27FC236}">
                    <a16:creationId xmlns:a16="http://schemas.microsoft.com/office/drawing/2014/main" id="{F1B30FA9-7238-72E2-4406-D602E1C87996}"/>
                  </a:ext>
                </a:extLst>
              </p:cNvPr>
              <p:cNvSpPr txBox="1">
                <a:spLocks noRot="1" noChangeAspect="1" noMove="1" noResize="1" noEditPoints="1" noAdjustHandles="1" noChangeArrowheads="1" noChangeShapeType="1" noTextEdit="1"/>
              </p:cNvSpPr>
              <p:nvPr/>
            </p:nvSpPr>
            <p:spPr>
              <a:xfrm>
                <a:off x="7168750" y="4084757"/>
                <a:ext cx="1488228" cy="263534"/>
              </a:xfrm>
              <a:prstGeom prst="rect">
                <a:avLst/>
              </a:prstGeom>
              <a:blipFill>
                <a:blip r:embed="rId14"/>
                <a:stretch>
                  <a:fillRect l="-1695" t="-4545" r="-1695"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C16D959-3CA3-6EAE-5742-EE243F87AC2D}"/>
                  </a:ext>
                </a:extLst>
              </p:cNvPr>
              <p:cNvSpPr txBox="1"/>
              <p:nvPr/>
            </p:nvSpPr>
            <p:spPr>
              <a:xfrm>
                <a:off x="6990190"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p:sp>
            <p:nvSpPr>
              <p:cNvPr id="4" name="TextBox 3">
                <a:extLst>
                  <a:ext uri="{FF2B5EF4-FFF2-40B4-BE49-F238E27FC236}">
                    <a16:creationId xmlns:a16="http://schemas.microsoft.com/office/drawing/2014/main" id="{DC16D959-3CA3-6EAE-5742-EE243F87AC2D}"/>
                  </a:ext>
                </a:extLst>
              </p:cNvPr>
              <p:cNvSpPr txBox="1">
                <a:spLocks noRot="1" noChangeAspect="1" noMove="1" noResize="1" noEditPoints="1" noAdjustHandles="1" noChangeArrowheads="1" noChangeShapeType="1" noTextEdit="1"/>
              </p:cNvSpPr>
              <p:nvPr/>
            </p:nvSpPr>
            <p:spPr>
              <a:xfrm>
                <a:off x="6990190" y="4546800"/>
                <a:ext cx="1784526" cy="263534"/>
              </a:xfrm>
              <a:prstGeom prst="rect">
                <a:avLst/>
              </a:prstGeom>
              <a:blipFill>
                <a:blip r:embed="rId15"/>
                <a:stretch>
                  <a:fillRect l="-1418" t="-4762" r="-1418" b="-33333"/>
                </a:stretch>
              </a:blipFill>
            </p:spPr>
            <p:txBody>
              <a:bodyPr/>
              <a:lstStyle/>
              <a:p>
                <a:r>
                  <a:rPr lang="en-US">
                    <a:noFill/>
                  </a:rPr>
                  <a:t> </a:t>
                </a:r>
              </a:p>
            </p:txBody>
          </p:sp>
        </mc:Fallback>
      </mc:AlternateContent>
    </p:spTree>
    <p:extLst>
      <p:ext uri="{BB962C8B-B14F-4D97-AF65-F5344CB8AC3E}">
        <p14:creationId xmlns:p14="http://schemas.microsoft.com/office/powerpoint/2010/main" val="59892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4C5B16B-518C-BC4D-BB3A-FF91C90E1403}"/>
                  </a:ext>
                </a:extLst>
              </p:cNvPr>
              <p:cNvSpPr txBox="1"/>
              <p:nvPr/>
            </p:nvSpPr>
            <p:spPr>
              <a:xfrm>
                <a:off x="149626" y="3400293"/>
                <a:ext cx="30891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49626" y="3400293"/>
                <a:ext cx="3089114" cy="430887"/>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A231F8-6050-744C-A4ED-69A45234DB07}"/>
              </a:ext>
            </a:extLst>
          </p:cNvPr>
          <p:cNvSpPr txBox="1"/>
          <p:nvPr/>
        </p:nvSpPr>
        <p:spPr>
          <a:xfrm>
            <a:off x="7254359" y="1948355"/>
            <a:ext cx="1359668" cy="307777"/>
          </a:xfrm>
          <a:prstGeom prst="rect">
            <a:avLst/>
          </a:prstGeom>
          <a:noFill/>
        </p:spPr>
        <p:txBody>
          <a:bodyPr wrap="none" rtlCol="0">
            <a:spAutoFit/>
          </a:bodyPr>
          <a:lstStyle/>
          <a:p>
            <a:r>
              <a:rPr lang="en-US" dirty="0"/>
              <a:t>Absorption OR</a:t>
            </a:r>
          </a:p>
        </p:txBody>
      </p:sp>
      <p:sp>
        <p:nvSpPr>
          <p:cNvPr id="17" name="TextBox 16">
            <a:extLst>
              <a:ext uri="{FF2B5EF4-FFF2-40B4-BE49-F238E27FC236}">
                <a16:creationId xmlns:a16="http://schemas.microsoft.com/office/drawing/2014/main" id="{017C2D0B-9015-A64D-9A7D-443149C897BC}"/>
              </a:ext>
            </a:extLst>
          </p:cNvPr>
          <p:cNvSpPr txBox="1"/>
          <p:nvPr/>
        </p:nvSpPr>
        <p:spPr>
          <a:xfrm>
            <a:off x="7343455" y="2394856"/>
            <a:ext cx="1181477" cy="307777"/>
          </a:xfrm>
          <a:prstGeom prst="rect">
            <a:avLst/>
          </a:prstGeom>
          <a:noFill/>
        </p:spPr>
        <p:txBody>
          <a:bodyPr wrap="none" rtlCol="0">
            <a:spAutoFit/>
          </a:bodyPr>
          <a:lstStyle/>
          <a:p>
            <a:r>
              <a:rPr lang="en-US" dirty="0"/>
              <a:t>Identity AND</a:t>
            </a:r>
          </a:p>
        </p:txBody>
      </p:sp>
      <p:sp>
        <p:nvSpPr>
          <p:cNvPr id="18" name="TextBox 17">
            <a:extLst>
              <a:ext uri="{FF2B5EF4-FFF2-40B4-BE49-F238E27FC236}">
                <a16:creationId xmlns:a16="http://schemas.microsoft.com/office/drawing/2014/main" id="{D037FF9E-A327-8C46-9557-79F02859CD6B}"/>
              </a:ext>
            </a:extLst>
          </p:cNvPr>
          <p:cNvSpPr txBox="1"/>
          <p:nvPr/>
        </p:nvSpPr>
        <p:spPr>
          <a:xfrm>
            <a:off x="7239131" y="2875594"/>
            <a:ext cx="1390124" cy="307777"/>
          </a:xfrm>
          <a:prstGeom prst="rect">
            <a:avLst/>
          </a:prstGeom>
          <a:noFill/>
        </p:spPr>
        <p:txBody>
          <a:bodyPr wrap="none" rtlCol="0">
            <a:spAutoFit/>
          </a:bodyPr>
          <a:lstStyle/>
          <a:p>
            <a:r>
              <a:rPr lang="en-US" dirty="0"/>
              <a:t>Distributive OR</a:t>
            </a:r>
          </a:p>
        </p:txBody>
      </p:sp>
      <p:sp>
        <p:nvSpPr>
          <p:cNvPr id="19" name="TextBox 18">
            <a:extLst>
              <a:ext uri="{FF2B5EF4-FFF2-40B4-BE49-F238E27FC236}">
                <a16:creationId xmlns:a16="http://schemas.microsoft.com/office/drawing/2014/main" id="{743BAB69-CA3A-F343-9E93-AA998A025C8F}"/>
              </a:ext>
            </a:extLst>
          </p:cNvPr>
          <p:cNvSpPr txBox="1"/>
          <p:nvPr/>
        </p:nvSpPr>
        <p:spPr>
          <a:xfrm>
            <a:off x="7188765" y="3346093"/>
            <a:ext cx="1490857" cy="307777"/>
          </a:xfrm>
          <a:prstGeom prst="rect">
            <a:avLst/>
          </a:prstGeom>
          <a:noFill/>
        </p:spPr>
        <p:txBody>
          <a:bodyPr wrap="none" rtlCol="0">
            <a:spAutoFit/>
          </a:bodyPr>
          <a:lstStyle/>
          <a:p>
            <a:r>
              <a:rPr lang="en-US" dirty="0"/>
              <a:t>Distributive AND</a:t>
            </a:r>
          </a:p>
        </p:txBody>
      </p:sp>
      <p:sp>
        <p:nvSpPr>
          <p:cNvPr id="20" name="TextBox 19">
            <a:extLst>
              <a:ext uri="{FF2B5EF4-FFF2-40B4-BE49-F238E27FC236}">
                <a16:creationId xmlns:a16="http://schemas.microsoft.com/office/drawing/2014/main" id="{2DE4C256-FE23-FB4D-AA2A-2B81B87836A3}"/>
              </a:ext>
            </a:extLst>
          </p:cNvPr>
          <p:cNvSpPr txBox="1"/>
          <p:nvPr/>
        </p:nvSpPr>
        <p:spPr>
          <a:xfrm>
            <a:off x="7151126" y="3844586"/>
            <a:ext cx="1566134" cy="307777"/>
          </a:xfrm>
          <a:prstGeom prst="rect">
            <a:avLst/>
          </a:prstGeom>
          <a:noFill/>
        </p:spPr>
        <p:txBody>
          <a:bodyPr wrap="none" rtlCol="0">
            <a:spAutoFit/>
          </a:bodyPr>
          <a:lstStyle/>
          <a:p>
            <a:r>
              <a:rPr lang="en-US" dirty="0" err="1"/>
              <a:t>DeMorgan’s</a:t>
            </a:r>
            <a:r>
              <a:rPr lang="en-US" dirty="0"/>
              <a:t> AND</a:t>
            </a:r>
          </a:p>
        </p:txBody>
      </p:sp>
      <p:sp>
        <p:nvSpPr>
          <p:cNvPr id="21" name="TextBox 20">
            <a:extLst>
              <a:ext uri="{FF2B5EF4-FFF2-40B4-BE49-F238E27FC236}">
                <a16:creationId xmlns:a16="http://schemas.microsoft.com/office/drawing/2014/main" id="{A10E942B-3F8E-C744-AA71-3B83C9642A81}"/>
              </a:ext>
            </a:extLst>
          </p:cNvPr>
          <p:cNvSpPr txBox="1"/>
          <p:nvPr/>
        </p:nvSpPr>
        <p:spPr>
          <a:xfrm>
            <a:off x="7201493" y="4291719"/>
            <a:ext cx="1465401" cy="307777"/>
          </a:xfrm>
          <a:prstGeom prst="rect">
            <a:avLst/>
          </a:prstGeom>
          <a:noFill/>
        </p:spPr>
        <p:txBody>
          <a:bodyPr wrap="none" rtlCol="0">
            <a:spAutoFit/>
          </a:bodyPr>
          <a:lstStyle/>
          <a:p>
            <a:r>
              <a:rPr lang="en-US" dirty="0" err="1"/>
              <a:t>DeMorgan’s</a:t>
            </a:r>
            <a:r>
              <a:rPr lang="en-US" dirty="0"/>
              <a:t> OR</a:t>
            </a:r>
          </a:p>
        </p:txBody>
      </p:sp>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09731"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363C8-4D92-3341-954A-4A91C7497AAC}"/>
              </a:ext>
            </a:extLst>
          </p:cNvPr>
          <p:cNvCxnSpPr>
            <a:cxnSpLocks/>
          </p:cNvCxnSpPr>
          <p:nvPr/>
        </p:nvCxnSpPr>
        <p:spPr>
          <a:xfrm>
            <a:off x="679173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F99C8ED7-0804-0B4E-8F02-430A55BB999C}"/>
                  </a:ext>
                </a:extLst>
              </p:cNvPr>
              <p:cNvSpPr txBox="1"/>
              <p:nvPr/>
            </p:nvSpPr>
            <p:spPr>
              <a:xfrm>
                <a:off x="3413465" y="1978141"/>
                <a:ext cx="3391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p:sp>
            <p:nvSpPr>
              <p:cNvPr id="32" name="TextBox 31">
                <a:extLst>
                  <a:ext uri="{FF2B5EF4-FFF2-40B4-BE49-F238E27FC236}">
                    <a16:creationId xmlns:a16="http://schemas.microsoft.com/office/drawing/2014/main" id="{F99C8ED7-0804-0B4E-8F02-430A55BB999C}"/>
                  </a:ext>
                </a:extLst>
              </p:cNvPr>
              <p:cNvSpPr txBox="1">
                <a:spLocks noRot="1" noChangeAspect="1" noMove="1" noResize="1" noEditPoints="1" noAdjustHandles="1" noChangeArrowheads="1" noChangeShapeType="1" noTextEdit="1"/>
              </p:cNvSpPr>
              <p:nvPr/>
            </p:nvSpPr>
            <p:spPr>
              <a:xfrm>
                <a:off x="3413465" y="1978141"/>
                <a:ext cx="339131" cy="430887"/>
              </a:xfrm>
              <a:prstGeom prst="rect">
                <a:avLst/>
              </a:prstGeom>
              <a:blipFill>
                <a:blip r:embed="rId10"/>
                <a:stretch>
                  <a:fillRect l="-17857" r="-1785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7811A67-429B-8049-A89C-E4D6EB3C11C7}"/>
                  </a:ext>
                </a:extLst>
              </p:cNvPr>
              <p:cNvSpPr txBox="1"/>
              <p:nvPr/>
            </p:nvSpPr>
            <p:spPr>
              <a:xfrm>
                <a:off x="3413465" y="2456812"/>
                <a:ext cx="339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p:sp>
            <p:nvSpPr>
              <p:cNvPr id="33" name="TextBox 32">
                <a:extLst>
                  <a:ext uri="{FF2B5EF4-FFF2-40B4-BE49-F238E27FC236}">
                    <a16:creationId xmlns:a16="http://schemas.microsoft.com/office/drawing/2014/main" id="{E7811A67-429B-8049-A89C-E4D6EB3C11C7}"/>
                  </a:ext>
                </a:extLst>
              </p:cNvPr>
              <p:cNvSpPr txBox="1">
                <a:spLocks noRot="1" noChangeAspect="1" noMove="1" noResize="1" noEditPoints="1" noAdjustHandles="1" noChangeArrowheads="1" noChangeShapeType="1" noTextEdit="1"/>
              </p:cNvSpPr>
              <p:nvPr/>
            </p:nvSpPr>
            <p:spPr>
              <a:xfrm>
                <a:off x="3413465" y="2456812"/>
                <a:ext cx="339004" cy="430887"/>
              </a:xfrm>
              <a:prstGeom prst="rect">
                <a:avLst/>
              </a:prstGeom>
              <a:blipFill>
                <a:blip r:embed="rId11"/>
                <a:stretch>
                  <a:fillRect l="-17857" r="-1785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6BEED3D-2844-4845-9076-3F26260DD299}"/>
                  </a:ext>
                </a:extLst>
              </p:cNvPr>
              <p:cNvSpPr txBox="1"/>
              <p:nvPr/>
            </p:nvSpPr>
            <p:spPr>
              <a:xfrm>
                <a:off x="3413465" y="2913642"/>
                <a:ext cx="17870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d>
                        <m:dPr>
                          <m:ctrlPr>
                            <a:rPr lang="en-US" sz="2800" b="0" i="1" smtClean="0">
                              <a:latin typeface="Cambria Math" panose="02040503050406030204" pitchFamily="18" charset="0"/>
                            </a:rPr>
                          </m:ctrlPr>
                        </m:dPr>
                        <m:e>
                          <m:r>
                            <a:rPr lang="en-US" sz="2800" i="1">
                              <a:latin typeface="Cambria Math" panose="02040503050406030204" pitchFamily="18" charset="0"/>
                            </a:rPr>
                            <m:t>𝐶</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𝐷</m:t>
                              </m:r>
                            </m:e>
                          </m:acc>
                        </m:e>
                      </m:d>
                    </m:oMath>
                  </m:oMathPara>
                </a14:m>
                <a:endParaRPr lang="en-US" sz="2800" dirty="0"/>
              </a:p>
            </p:txBody>
          </p:sp>
        </mc:Choice>
        <mc:Fallback>
          <p:sp>
            <p:nvSpPr>
              <p:cNvPr id="35" name="TextBox 34">
                <a:extLst>
                  <a:ext uri="{FF2B5EF4-FFF2-40B4-BE49-F238E27FC236}">
                    <a16:creationId xmlns:a16="http://schemas.microsoft.com/office/drawing/2014/main" id="{B6BEED3D-2844-4845-9076-3F26260DD299}"/>
                  </a:ext>
                </a:extLst>
              </p:cNvPr>
              <p:cNvSpPr txBox="1">
                <a:spLocks noRot="1" noChangeAspect="1" noMove="1" noResize="1" noEditPoints="1" noAdjustHandles="1" noChangeArrowheads="1" noChangeShapeType="1" noTextEdit="1"/>
              </p:cNvSpPr>
              <p:nvPr/>
            </p:nvSpPr>
            <p:spPr>
              <a:xfrm>
                <a:off x="3413465" y="2913642"/>
                <a:ext cx="1787092" cy="430887"/>
              </a:xfrm>
              <a:prstGeom prst="rect">
                <a:avLst/>
              </a:prstGeom>
              <a:blipFill>
                <a:blip r:embed="rId12"/>
                <a:stretch>
                  <a:fillRect l="-3521"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79B809E-459B-BA47-A73C-C798ADBF92DF}"/>
                  </a:ext>
                </a:extLst>
              </p:cNvPr>
              <p:cNvSpPr txBox="1"/>
              <p:nvPr/>
            </p:nvSpPr>
            <p:spPr>
              <a:xfrm>
                <a:off x="3413465" y="3396445"/>
                <a:ext cx="19078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𝑋𝑌</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𝑊</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p:sp>
            <p:nvSpPr>
              <p:cNvPr id="36" name="TextBox 35">
                <a:extLst>
                  <a:ext uri="{FF2B5EF4-FFF2-40B4-BE49-F238E27FC236}">
                    <a16:creationId xmlns:a16="http://schemas.microsoft.com/office/drawing/2014/main" id="{E79B809E-459B-BA47-A73C-C798ADBF92DF}"/>
                  </a:ext>
                </a:extLst>
              </p:cNvPr>
              <p:cNvSpPr txBox="1">
                <a:spLocks noRot="1" noChangeAspect="1" noMove="1" noResize="1" noEditPoints="1" noAdjustHandles="1" noChangeArrowheads="1" noChangeShapeType="1" noTextEdit="1"/>
              </p:cNvSpPr>
              <p:nvPr/>
            </p:nvSpPr>
            <p:spPr>
              <a:xfrm>
                <a:off x="3413465" y="3396445"/>
                <a:ext cx="1907830" cy="430887"/>
              </a:xfrm>
              <a:prstGeom prst="rect">
                <a:avLst/>
              </a:prstGeom>
              <a:blipFill>
                <a:blip r:embed="rId13"/>
                <a:stretch>
                  <a:fillRect l="-3289"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57E54338-0660-DA42-A0B1-3C7A12AB0B13}"/>
                  </a:ext>
                </a:extLst>
              </p:cNvPr>
              <p:cNvSpPr txBox="1"/>
              <p:nvPr/>
            </p:nvSpPr>
            <p:spPr>
              <a:xfrm>
                <a:off x="3413465" y="3856168"/>
                <a:ext cx="974561"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p:sp>
            <p:nvSpPr>
              <p:cNvPr id="37" name="TextBox 36">
                <a:extLst>
                  <a:ext uri="{FF2B5EF4-FFF2-40B4-BE49-F238E27FC236}">
                    <a16:creationId xmlns:a16="http://schemas.microsoft.com/office/drawing/2014/main" id="{57E54338-0660-DA42-A0B1-3C7A12AB0B13}"/>
                  </a:ext>
                </a:extLst>
              </p:cNvPr>
              <p:cNvSpPr txBox="1">
                <a:spLocks noRot="1" noChangeAspect="1" noMove="1" noResize="1" noEditPoints="1" noAdjustHandles="1" noChangeArrowheads="1" noChangeShapeType="1" noTextEdit="1"/>
              </p:cNvSpPr>
              <p:nvPr/>
            </p:nvSpPr>
            <p:spPr>
              <a:xfrm>
                <a:off x="3413465" y="3856168"/>
                <a:ext cx="974561" cy="527004"/>
              </a:xfrm>
              <a:prstGeom prst="rect">
                <a:avLst/>
              </a:prstGeom>
              <a:blipFill>
                <a:blip r:embed="rId14"/>
                <a:stretch>
                  <a:fillRect l="-6410" t="-6977" r="-12821" b="-325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07B93191-0614-0048-A397-1A86ED8F003B}"/>
                  </a:ext>
                </a:extLst>
              </p:cNvPr>
              <p:cNvSpPr txBox="1"/>
              <p:nvPr/>
            </p:nvSpPr>
            <p:spPr>
              <a:xfrm>
                <a:off x="3393764" y="4333233"/>
                <a:ext cx="1479700"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𝑀𝑁</m:t>
                          </m:r>
                        </m:e>
                      </m:acc>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p:sp>
            <p:nvSpPr>
              <p:cNvPr id="38" name="TextBox 37">
                <a:extLst>
                  <a:ext uri="{FF2B5EF4-FFF2-40B4-BE49-F238E27FC236}">
                    <a16:creationId xmlns:a16="http://schemas.microsoft.com/office/drawing/2014/main" id="{07B93191-0614-0048-A397-1A86ED8F003B}"/>
                  </a:ext>
                </a:extLst>
              </p:cNvPr>
              <p:cNvSpPr txBox="1">
                <a:spLocks noRot="1" noChangeAspect="1" noMove="1" noResize="1" noEditPoints="1" noAdjustHandles="1" noChangeArrowheads="1" noChangeShapeType="1" noTextEdit="1"/>
              </p:cNvSpPr>
              <p:nvPr/>
            </p:nvSpPr>
            <p:spPr>
              <a:xfrm>
                <a:off x="3393764" y="4333233"/>
                <a:ext cx="1479700" cy="489108"/>
              </a:xfrm>
              <a:prstGeom prst="rect">
                <a:avLst/>
              </a:prstGeom>
              <a:blipFill>
                <a:blip r:embed="rId15"/>
                <a:stretch>
                  <a:fillRect l="-4274" r="-4274" b="-35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C10CB9B-7614-B647-95C1-395C7F241EB7}"/>
                  </a:ext>
                </a:extLst>
              </p:cNvPr>
              <p:cNvSpPr txBox="1"/>
              <p:nvPr/>
            </p:nvSpPr>
            <p:spPr>
              <a:xfrm>
                <a:off x="7450759"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39" name="TextBox 38">
                <a:extLst>
                  <a:ext uri="{FF2B5EF4-FFF2-40B4-BE49-F238E27FC236}">
                    <a16:creationId xmlns:a16="http://schemas.microsoft.com/office/drawing/2014/main" id="{9C10CB9B-7614-B647-95C1-395C7F241EB7}"/>
                  </a:ext>
                </a:extLst>
              </p:cNvPr>
              <p:cNvSpPr txBox="1">
                <a:spLocks noRot="1" noChangeAspect="1" noMove="1" noResize="1" noEditPoints="1" noAdjustHandles="1" noChangeArrowheads="1" noChangeShapeType="1" noTextEdit="1"/>
              </p:cNvSpPr>
              <p:nvPr/>
            </p:nvSpPr>
            <p:spPr>
              <a:xfrm>
                <a:off x="7450759" y="2200181"/>
                <a:ext cx="966868" cy="215444"/>
              </a:xfrm>
              <a:prstGeom prst="rect">
                <a:avLst/>
              </a:prstGeom>
              <a:blipFill>
                <a:blip r:embed="rId16"/>
                <a:stretch>
                  <a:fillRect l="-2597" r="-3896"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33DC7B3B-C482-584C-9C51-2A065213E626}"/>
                  </a:ext>
                </a:extLst>
              </p:cNvPr>
              <p:cNvSpPr txBox="1"/>
              <p:nvPr/>
            </p:nvSpPr>
            <p:spPr>
              <a:xfrm>
                <a:off x="7626897"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40" name="TextBox 39">
                <a:extLst>
                  <a:ext uri="{FF2B5EF4-FFF2-40B4-BE49-F238E27FC236}">
                    <a16:creationId xmlns:a16="http://schemas.microsoft.com/office/drawing/2014/main" id="{33DC7B3B-C482-584C-9C51-2A065213E626}"/>
                  </a:ext>
                </a:extLst>
              </p:cNvPr>
              <p:cNvSpPr txBox="1">
                <a:spLocks noRot="1" noChangeAspect="1" noMove="1" noResize="1" noEditPoints="1" noAdjustHandles="1" noChangeArrowheads="1" noChangeShapeType="1" noTextEdit="1"/>
              </p:cNvSpPr>
              <p:nvPr/>
            </p:nvSpPr>
            <p:spPr>
              <a:xfrm>
                <a:off x="7626897" y="2654189"/>
                <a:ext cx="614592" cy="215444"/>
              </a:xfrm>
              <a:prstGeom prst="rect">
                <a:avLst/>
              </a:prstGeom>
              <a:blipFill>
                <a:blip r:embed="rId17"/>
                <a:stretch>
                  <a:fillRect l="-4082" r="-6122"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DFDFEDE7-89FA-EC44-BF11-304B50837017}"/>
                  </a:ext>
                </a:extLst>
              </p:cNvPr>
              <p:cNvSpPr txBox="1"/>
              <p:nvPr/>
            </p:nvSpPr>
            <p:spPr>
              <a:xfrm>
                <a:off x="7093674"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p:sp>
            <p:nvSpPr>
              <p:cNvPr id="41" name="TextBox 40">
                <a:extLst>
                  <a:ext uri="{FF2B5EF4-FFF2-40B4-BE49-F238E27FC236}">
                    <a16:creationId xmlns:a16="http://schemas.microsoft.com/office/drawing/2014/main" id="{DFDFEDE7-89FA-EC44-BF11-304B50837017}"/>
                  </a:ext>
                </a:extLst>
              </p:cNvPr>
              <p:cNvSpPr txBox="1">
                <a:spLocks noRot="1" noChangeAspect="1" noMove="1" noResize="1" noEditPoints="1" noAdjustHandles="1" noChangeArrowheads="1" noChangeShapeType="1" noTextEdit="1"/>
              </p:cNvSpPr>
              <p:nvPr/>
            </p:nvSpPr>
            <p:spPr>
              <a:xfrm>
                <a:off x="7093674" y="3128157"/>
                <a:ext cx="1681038" cy="215444"/>
              </a:xfrm>
              <a:prstGeom prst="rect">
                <a:avLst/>
              </a:prstGeom>
              <a:blipFill>
                <a:blip r:embed="rId18"/>
                <a:stretch>
                  <a:fillRect l="-1504" r="-3759" b="-3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A8A48FF-CF58-B24D-AC5F-2603066D698B}"/>
                  </a:ext>
                </a:extLst>
              </p:cNvPr>
              <p:cNvSpPr txBox="1"/>
              <p:nvPr/>
            </p:nvSpPr>
            <p:spPr>
              <a:xfrm>
                <a:off x="6838124"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p:sp>
            <p:nvSpPr>
              <p:cNvPr id="42" name="TextBox 41">
                <a:extLst>
                  <a:ext uri="{FF2B5EF4-FFF2-40B4-BE49-F238E27FC236}">
                    <a16:creationId xmlns:a16="http://schemas.microsoft.com/office/drawing/2014/main" id="{7A8A48FF-CF58-B24D-AC5F-2603066D698B}"/>
                  </a:ext>
                </a:extLst>
              </p:cNvPr>
              <p:cNvSpPr txBox="1">
                <a:spLocks noRot="1" noChangeAspect="1" noMove="1" noResize="1" noEditPoints="1" noAdjustHandles="1" noChangeArrowheads="1" noChangeShapeType="1" noTextEdit="1"/>
              </p:cNvSpPr>
              <p:nvPr/>
            </p:nvSpPr>
            <p:spPr>
              <a:xfrm>
                <a:off x="6838124" y="3605797"/>
                <a:ext cx="2192139" cy="215444"/>
              </a:xfrm>
              <a:prstGeom prst="rect">
                <a:avLst/>
              </a:prstGeom>
              <a:blipFill>
                <a:blip r:embed="rId19"/>
                <a:stretch>
                  <a:fillRect r="-2312" b="-4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683884B-AFC5-8A7F-E04A-4D4EE1527C73}"/>
                  </a:ext>
                </a:extLst>
              </p:cNvPr>
              <p:cNvSpPr txBox="1"/>
              <p:nvPr/>
            </p:nvSpPr>
            <p:spPr>
              <a:xfrm>
                <a:off x="7168746"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3" name="TextBox 2">
                <a:extLst>
                  <a:ext uri="{FF2B5EF4-FFF2-40B4-BE49-F238E27FC236}">
                    <a16:creationId xmlns:a16="http://schemas.microsoft.com/office/drawing/2014/main" id="{8683884B-AFC5-8A7F-E04A-4D4EE1527C73}"/>
                  </a:ext>
                </a:extLst>
              </p:cNvPr>
              <p:cNvSpPr txBox="1">
                <a:spLocks noRot="1" noChangeAspect="1" noMove="1" noResize="1" noEditPoints="1" noAdjustHandles="1" noChangeArrowheads="1" noChangeShapeType="1" noTextEdit="1"/>
              </p:cNvSpPr>
              <p:nvPr/>
            </p:nvSpPr>
            <p:spPr>
              <a:xfrm>
                <a:off x="7168746" y="4084757"/>
                <a:ext cx="1488228" cy="263534"/>
              </a:xfrm>
              <a:prstGeom prst="rect">
                <a:avLst/>
              </a:prstGeom>
              <a:blipFill>
                <a:blip r:embed="rId20"/>
                <a:stretch>
                  <a:fillRect l="-1695" t="-4545" r="-1695"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24EE8EB-541D-8ED6-DD29-C26CDD39E580}"/>
                  </a:ext>
                </a:extLst>
              </p:cNvPr>
              <p:cNvSpPr txBox="1"/>
              <p:nvPr/>
            </p:nvSpPr>
            <p:spPr>
              <a:xfrm>
                <a:off x="6990186"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p:sp>
            <p:nvSpPr>
              <p:cNvPr id="4" name="TextBox 3">
                <a:extLst>
                  <a:ext uri="{FF2B5EF4-FFF2-40B4-BE49-F238E27FC236}">
                    <a16:creationId xmlns:a16="http://schemas.microsoft.com/office/drawing/2014/main" id="{A24EE8EB-541D-8ED6-DD29-C26CDD39E580}"/>
                  </a:ext>
                </a:extLst>
              </p:cNvPr>
              <p:cNvSpPr txBox="1">
                <a:spLocks noRot="1" noChangeAspect="1" noMove="1" noResize="1" noEditPoints="1" noAdjustHandles="1" noChangeArrowheads="1" noChangeShapeType="1" noTextEdit="1"/>
              </p:cNvSpPr>
              <p:nvPr/>
            </p:nvSpPr>
            <p:spPr>
              <a:xfrm>
                <a:off x="6990186" y="4546800"/>
                <a:ext cx="1784526" cy="263534"/>
              </a:xfrm>
              <a:prstGeom prst="rect">
                <a:avLst/>
              </a:prstGeom>
              <a:blipFill>
                <a:blip r:embed="rId21"/>
                <a:stretch>
                  <a:fillRect l="-1418" t="-4762" r="-1418"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FF68DA3-890F-7FAA-FCEA-D32F881FC9E0}"/>
                  </a:ext>
                </a:extLst>
              </p:cNvPr>
              <p:cNvSpPr txBox="1"/>
              <p:nvPr/>
            </p:nvSpPr>
            <p:spPr>
              <a:xfrm>
                <a:off x="4351468" y="3871184"/>
                <a:ext cx="1342034" cy="48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p:sp>
            <p:nvSpPr>
              <p:cNvPr id="5" name="TextBox 4">
                <a:extLst>
                  <a:ext uri="{FF2B5EF4-FFF2-40B4-BE49-F238E27FC236}">
                    <a16:creationId xmlns:a16="http://schemas.microsoft.com/office/drawing/2014/main" id="{3FF68DA3-890F-7FAA-FCEA-D32F881FC9E0}"/>
                  </a:ext>
                </a:extLst>
              </p:cNvPr>
              <p:cNvSpPr txBox="1">
                <a:spLocks noRot="1" noChangeAspect="1" noMove="1" noResize="1" noEditPoints="1" noAdjustHandles="1" noChangeArrowheads="1" noChangeShapeType="1" noTextEdit="1"/>
              </p:cNvSpPr>
              <p:nvPr/>
            </p:nvSpPr>
            <p:spPr>
              <a:xfrm>
                <a:off x="4351468" y="3871184"/>
                <a:ext cx="1342034" cy="486287"/>
              </a:xfrm>
              <a:prstGeom prst="rect">
                <a:avLst/>
              </a:prstGeom>
              <a:blipFill>
                <a:blip r:embed="rId22"/>
                <a:stretch>
                  <a:fillRect l="-1869" r="-8411"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B1DCA72-2453-80AF-94B5-BE02B4D75807}"/>
                  </a:ext>
                </a:extLst>
              </p:cNvPr>
              <p:cNvSpPr txBox="1"/>
              <p:nvPr/>
            </p:nvSpPr>
            <p:spPr>
              <a:xfrm>
                <a:off x="4889960" y="4310875"/>
                <a:ext cx="1847172"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𝑀𝑁</m:t>
                      </m:r>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p:sp>
            <p:nvSpPr>
              <p:cNvPr id="23" name="TextBox 22">
                <a:extLst>
                  <a:ext uri="{FF2B5EF4-FFF2-40B4-BE49-F238E27FC236}">
                    <a16:creationId xmlns:a16="http://schemas.microsoft.com/office/drawing/2014/main" id="{0B1DCA72-2453-80AF-94B5-BE02B4D75807}"/>
                  </a:ext>
                </a:extLst>
              </p:cNvPr>
              <p:cNvSpPr txBox="1">
                <a:spLocks noRot="1" noChangeAspect="1" noMove="1" noResize="1" noEditPoints="1" noAdjustHandles="1" noChangeArrowheads="1" noChangeShapeType="1" noTextEdit="1"/>
              </p:cNvSpPr>
              <p:nvPr/>
            </p:nvSpPr>
            <p:spPr>
              <a:xfrm>
                <a:off x="4889960" y="4310875"/>
                <a:ext cx="1847172" cy="489108"/>
              </a:xfrm>
              <a:prstGeom prst="rect">
                <a:avLst/>
              </a:prstGeom>
              <a:blipFill>
                <a:blip r:embed="rId23"/>
                <a:stretch>
                  <a:fillRect l="-680" r="-2721" b="-35897"/>
                </a:stretch>
              </a:blipFill>
            </p:spPr>
            <p:txBody>
              <a:bodyPr/>
              <a:lstStyle/>
              <a:p>
                <a:r>
                  <a:rPr lang="en-US">
                    <a:noFill/>
                  </a:rPr>
                  <a:t> </a:t>
                </a:r>
              </a:p>
            </p:txBody>
          </p:sp>
        </mc:Fallback>
      </mc:AlternateContent>
    </p:spTree>
    <p:extLst>
      <p:ext uri="{BB962C8B-B14F-4D97-AF65-F5344CB8AC3E}">
        <p14:creationId xmlns:p14="http://schemas.microsoft.com/office/powerpoint/2010/main" val="2171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38" grpId="0"/>
      <p:bldP spid="5"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13</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p:grpSp>
        <p:nvGrpSpPr>
          <p:cNvPr id="44" name="Group 43">
            <a:extLst>
              <a:ext uri="{FF2B5EF4-FFF2-40B4-BE49-F238E27FC236}">
                <a16:creationId xmlns:a16="http://schemas.microsoft.com/office/drawing/2014/main" id="{86E9AAEF-90E1-4A4A-92DA-960FC76D900A}"/>
              </a:ext>
            </a:extLst>
          </p:cNvPr>
          <p:cNvGrpSpPr/>
          <p:nvPr/>
        </p:nvGrpSpPr>
        <p:grpSpPr>
          <a:xfrm>
            <a:off x="2821437" y="1834458"/>
            <a:ext cx="4128284" cy="905786"/>
            <a:chOff x="2821437" y="1834458"/>
            <a:chExt cx="4128284" cy="905786"/>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3" name="TextBox 42">
              <a:extLst>
                <a:ext uri="{FF2B5EF4-FFF2-40B4-BE49-F238E27FC236}">
                  <a16:creationId xmlns:a16="http://schemas.microsoft.com/office/drawing/2014/main" id="{772CA9C7-92C8-C044-8E77-36E2016FC730}"/>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grpSp>
    </p:spTree>
    <p:extLst>
      <p:ext uri="{BB962C8B-B14F-4D97-AF65-F5344CB8AC3E}">
        <p14:creationId xmlns:p14="http://schemas.microsoft.com/office/powerpoint/2010/main" val="31875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0E998DB-6610-4444-8E28-06558C010907}"/>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44" name="TextBox 43">
            <a:extLst>
              <a:ext uri="{FF2B5EF4-FFF2-40B4-BE49-F238E27FC236}">
                <a16:creationId xmlns:a16="http://schemas.microsoft.com/office/drawing/2014/main" id="{373A8CC5-48BB-D84C-8620-D88E6867B208}"/>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45" name="TextBox 44">
            <a:extLst>
              <a:ext uri="{FF2B5EF4-FFF2-40B4-BE49-F238E27FC236}">
                <a16:creationId xmlns:a16="http://schemas.microsoft.com/office/drawing/2014/main" id="{72F20796-A843-A04A-A4FE-E57D0E2EBC0C}"/>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46" name="TextBox 45">
            <a:extLst>
              <a:ext uri="{FF2B5EF4-FFF2-40B4-BE49-F238E27FC236}">
                <a16:creationId xmlns:a16="http://schemas.microsoft.com/office/drawing/2014/main" id="{5A08B31B-800B-0442-AEBF-0760C23B5A4D}"/>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47" name="TextBox 46">
            <a:extLst>
              <a:ext uri="{FF2B5EF4-FFF2-40B4-BE49-F238E27FC236}">
                <a16:creationId xmlns:a16="http://schemas.microsoft.com/office/drawing/2014/main" id="{2CE714CB-0413-9C43-BA36-1DC05108AD35}"/>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48" name="TextBox 47">
            <a:extLst>
              <a:ext uri="{FF2B5EF4-FFF2-40B4-BE49-F238E27FC236}">
                <a16:creationId xmlns:a16="http://schemas.microsoft.com/office/drawing/2014/main" id="{84470D13-0061-6E46-A136-BB471B853D20}"/>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9" name="TextBox 48">
            <a:extLst>
              <a:ext uri="{FF2B5EF4-FFF2-40B4-BE49-F238E27FC236}">
                <a16:creationId xmlns:a16="http://schemas.microsoft.com/office/drawing/2014/main" id="{E9619A21-3554-DC4A-AB72-7A809F0DF577}"/>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50" name="TextBox 49">
            <a:extLst>
              <a:ext uri="{FF2B5EF4-FFF2-40B4-BE49-F238E27FC236}">
                <a16:creationId xmlns:a16="http://schemas.microsoft.com/office/drawing/2014/main" id="{62C0FE23-BEA9-EF41-9439-7BE90932B809}"/>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51" name="TextBox 50">
            <a:extLst>
              <a:ext uri="{FF2B5EF4-FFF2-40B4-BE49-F238E27FC236}">
                <a16:creationId xmlns:a16="http://schemas.microsoft.com/office/drawing/2014/main" id="{6FEE4FC5-B98B-7741-BCBE-7C8AFDDE140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52" name="TextBox 51">
            <a:extLst>
              <a:ext uri="{FF2B5EF4-FFF2-40B4-BE49-F238E27FC236}">
                <a16:creationId xmlns:a16="http://schemas.microsoft.com/office/drawing/2014/main" id="{102F169C-83AC-0E41-A549-944CE688F9EF}"/>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369405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15</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3045D8-E00D-FB4F-9E2D-E6422BEA1B3D}"/>
                  </a:ext>
                </a:extLst>
              </p:cNvPr>
              <p:cNvSpPr txBox="1"/>
              <p:nvPr/>
            </p:nvSpPr>
            <p:spPr>
              <a:xfrm>
                <a:off x="2821437" y="4576674"/>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22" name="TextBox 21">
                <a:extLst>
                  <a:ext uri="{FF2B5EF4-FFF2-40B4-BE49-F238E27FC236}">
                    <a16:creationId xmlns:a16="http://schemas.microsoft.com/office/drawing/2014/main" id="{EC3045D8-E00D-FB4F-9E2D-E6422BEA1B3D}"/>
                  </a:ext>
                </a:extLst>
              </p:cNvPr>
              <p:cNvSpPr txBox="1">
                <a:spLocks noRot="1" noChangeAspect="1" noMove="1" noResize="1" noEditPoints="1" noAdjustHandles="1" noChangeArrowheads="1" noChangeShapeType="1" noTextEdit="1"/>
              </p:cNvSpPr>
              <p:nvPr/>
            </p:nvSpPr>
            <p:spPr>
              <a:xfrm>
                <a:off x="2821437" y="4576674"/>
                <a:ext cx="1307216" cy="215444"/>
              </a:xfrm>
              <a:prstGeom prst="rect">
                <a:avLst/>
              </a:prstGeom>
              <a:blipFill>
                <a:blip r:embed="rId8"/>
                <a:stretch>
                  <a:fillRect l="-2913" r="-19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2C9E5D-C09A-1A4C-A794-0EA6ABA0B130}"/>
                  </a:ext>
                </a:extLst>
              </p:cNvPr>
              <p:cNvSpPr txBox="1"/>
              <p:nvPr/>
            </p:nvSpPr>
            <p:spPr>
              <a:xfrm>
                <a:off x="2821437" y="4291390"/>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3" name="TextBox 22">
                <a:extLst>
                  <a:ext uri="{FF2B5EF4-FFF2-40B4-BE49-F238E27FC236}">
                    <a16:creationId xmlns:a16="http://schemas.microsoft.com/office/drawing/2014/main" id="{2A2C9E5D-C09A-1A4C-A794-0EA6ABA0B130}"/>
                  </a:ext>
                </a:extLst>
              </p:cNvPr>
              <p:cNvSpPr txBox="1">
                <a:spLocks noRot="1" noChangeAspect="1" noMove="1" noResize="1" noEditPoints="1" noAdjustHandles="1" noChangeArrowheads="1" noChangeShapeType="1" noTextEdit="1"/>
              </p:cNvSpPr>
              <p:nvPr/>
            </p:nvSpPr>
            <p:spPr>
              <a:xfrm>
                <a:off x="2821437" y="4291390"/>
                <a:ext cx="1307216" cy="215444"/>
              </a:xfrm>
              <a:prstGeom prst="rect">
                <a:avLst/>
              </a:prstGeom>
              <a:blipFill>
                <a:blip r:embed="rId9"/>
                <a:stretch>
                  <a:fillRect l="-2913" r="-388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4B156B-68D0-5C4B-8DFC-3A690572D55C}"/>
                  </a:ext>
                </a:extLst>
              </p:cNvPr>
              <p:cNvSpPr txBox="1"/>
              <p:nvPr/>
            </p:nvSpPr>
            <p:spPr>
              <a:xfrm>
                <a:off x="2821437" y="4006106"/>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4" name="TextBox 23">
                <a:extLst>
                  <a:ext uri="{FF2B5EF4-FFF2-40B4-BE49-F238E27FC236}">
                    <a16:creationId xmlns:a16="http://schemas.microsoft.com/office/drawing/2014/main" id="{D04B156B-68D0-5C4B-8DFC-3A690572D55C}"/>
                  </a:ext>
                </a:extLst>
              </p:cNvPr>
              <p:cNvSpPr txBox="1">
                <a:spLocks noRot="1" noChangeAspect="1" noMove="1" noResize="1" noEditPoints="1" noAdjustHandles="1" noChangeArrowheads="1" noChangeShapeType="1" noTextEdit="1"/>
              </p:cNvSpPr>
              <p:nvPr/>
            </p:nvSpPr>
            <p:spPr>
              <a:xfrm>
                <a:off x="2821437" y="4006106"/>
                <a:ext cx="1763688" cy="215444"/>
              </a:xfrm>
              <a:prstGeom prst="rect">
                <a:avLst/>
              </a:prstGeom>
              <a:blipFill>
                <a:blip r:embed="rId10"/>
                <a:stretch>
                  <a:fillRect l="-2158" r="-28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1D9A544-68D8-FB45-B581-B39D4F83428A}"/>
                  </a:ext>
                </a:extLst>
              </p:cNvPr>
              <p:cNvSpPr txBox="1"/>
              <p:nvPr/>
            </p:nvSpPr>
            <p:spPr>
              <a:xfrm>
                <a:off x="2821437" y="3720822"/>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25" name="TextBox 24">
                <a:extLst>
                  <a:ext uri="{FF2B5EF4-FFF2-40B4-BE49-F238E27FC236}">
                    <a16:creationId xmlns:a16="http://schemas.microsoft.com/office/drawing/2014/main" id="{C1D9A544-68D8-FB45-B581-B39D4F83428A}"/>
                  </a:ext>
                </a:extLst>
              </p:cNvPr>
              <p:cNvSpPr txBox="1">
                <a:spLocks noRot="1" noChangeAspect="1" noMove="1" noResize="1" noEditPoints="1" noAdjustHandles="1" noChangeArrowheads="1" noChangeShapeType="1" noTextEdit="1"/>
              </p:cNvSpPr>
              <p:nvPr/>
            </p:nvSpPr>
            <p:spPr>
              <a:xfrm>
                <a:off x="2821437" y="3720822"/>
                <a:ext cx="1885516" cy="215444"/>
              </a:xfrm>
              <a:prstGeom prst="rect">
                <a:avLst/>
              </a:prstGeom>
              <a:blipFill>
                <a:blip r:embed="rId11"/>
                <a:stretch>
                  <a:fillRect l="-2013" r="-2013"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A39235C-B391-B948-AC30-53CF9ADA46BC}"/>
                  </a:ext>
                </a:extLst>
              </p:cNvPr>
              <p:cNvSpPr txBox="1"/>
              <p:nvPr/>
            </p:nvSpPr>
            <p:spPr>
              <a:xfrm>
                <a:off x="2821437" y="3092034"/>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6" name="TextBox 25">
                <a:extLst>
                  <a:ext uri="{FF2B5EF4-FFF2-40B4-BE49-F238E27FC236}">
                    <a16:creationId xmlns:a16="http://schemas.microsoft.com/office/drawing/2014/main" id="{2A39235C-B391-B948-AC30-53CF9ADA46BC}"/>
                  </a:ext>
                </a:extLst>
              </p:cNvPr>
              <p:cNvSpPr txBox="1">
                <a:spLocks noRot="1" noChangeAspect="1" noMove="1" noResize="1" noEditPoints="1" noAdjustHandles="1" noChangeArrowheads="1" noChangeShapeType="1" noTextEdit="1"/>
              </p:cNvSpPr>
              <p:nvPr/>
            </p:nvSpPr>
            <p:spPr>
              <a:xfrm>
                <a:off x="2821437" y="3092034"/>
                <a:ext cx="2005742" cy="244554"/>
              </a:xfrm>
              <a:prstGeom prst="rect">
                <a:avLst/>
              </a:prstGeom>
              <a:blipFill>
                <a:blip r:embed="rId12"/>
                <a:stretch>
                  <a:fillRect l="-1258" r="-1887"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9AD33A1-BEEE-7241-93FB-3D108044F518}"/>
                  </a:ext>
                </a:extLst>
              </p:cNvPr>
              <p:cNvSpPr txBox="1"/>
              <p:nvPr/>
            </p:nvSpPr>
            <p:spPr>
              <a:xfrm>
                <a:off x="2821437" y="2777640"/>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B9AD33A1-BEEE-7241-93FB-3D108044F518}"/>
                  </a:ext>
                </a:extLst>
              </p:cNvPr>
              <p:cNvSpPr txBox="1">
                <a:spLocks noRot="1" noChangeAspect="1" noMove="1" noResize="1" noEditPoints="1" noAdjustHandles="1" noChangeArrowheads="1" noChangeShapeType="1" noTextEdit="1"/>
              </p:cNvSpPr>
              <p:nvPr/>
            </p:nvSpPr>
            <p:spPr>
              <a:xfrm>
                <a:off x="2821437" y="2777640"/>
                <a:ext cx="2058640" cy="244554"/>
              </a:xfrm>
              <a:prstGeom prst="rect">
                <a:avLst/>
              </a:prstGeom>
              <a:blipFill>
                <a:blip r:embed="rId13"/>
                <a:stretch>
                  <a:fillRect l="-1227" r="-24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14"/>
                <a:stretch>
                  <a:fillRect l="-3061" r="-408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DCFF86-44EA-1A45-9B37-238065287BD6}"/>
                  </a:ext>
                </a:extLst>
              </p:cNvPr>
              <p:cNvSpPr txBox="1"/>
              <p:nvPr/>
            </p:nvSpPr>
            <p:spPr>
              <a:xfrm>
                <a:off x="2821437" y="246324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9" name="TextBox 28">
                <a:extLst>
                  <a:ext uri="{FF2B5EF4-FFF2-40B4-BE49-F238E27FC236}">
                    <a16:creationId xmlns:a16="http://schemas.microsoft.com/office/drawing/2014/main" id="{E2DCFF86-44EA-1A45-9B37-238065287BD6}"/>
                  </a:ext>
                </a:extLst>
              </p:cNvPr>
              <p:cNvSpPr txBox="1">
                <a:spLocks noRot="1" noChangeAspect="1" noMove="1" noResize="1" noEditPoints="1" noAdjustHandles="1" noChangeArrowheads="1" noChangeShapeType="1" noTextEdit="1"/>
              </p:cNvSpPr>
              <p:nvPr/>
            </p:nvSpPr>
            <p:spPr>
              <a:xfrm>
                <a:off x="2821437" y="2463246"/>
                <a:ext cx="2058640" cy="244554"/>
              </a:xfrm>
              <a:prstGeom prst="rect">
                <a:avLst/>
              </a:prstGeom>
              <a:blipFill>
                <a:blip r:embed="rId15"/>
                <a:stretch>
                  <a:fillRect l="-1227" r="-184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4C4312-3538-A149-8673-B357F14AC4B4}"/>
                  </a:ext>
                </a:extLst>
              </p:cNvPr>
              <p:cNvSpPr txBox="1"/>
              <p:nvPr/>
            </p:nvSpPr>
            <p:spPr>
              <a:xfrm>
                <a:off x="2821437" y="2148852"/>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F44C4312-3538-A149-8673-B357F14AC4B4}"/>
                  </a:ext>
                </a:extLst>
              </p:cNvPr>
              <p:cNvSpPr txBox="1">
                <a:spLocks noRot="1" noChangeAspect="1" noMove="1" noResize="1" noEditPoints="1" noAdjustHandles="1" noChangeArrowheads="1" noChangeShapeType="1" noTextEdit="1"/>
              </p:cNvSpPr>
              <p:nvPr/>
            </p:nvSpPr>
            <p:spPr>
              <a:xfrm>
                <a:off x="2821437" y="2148852"/>
                <a:ext cx="1334853" cy="244554"/>
              </a:xfrm>
              <a:prstGeom prst="rect">
                <a:avLst/>
              </a:prstGeom>
              <a:blipFill>
                <a:blip r:embed="rId16"/>
                <a:stretch>
                  <a:fillRect l="-2830" r="-283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6B6DF6-8CAC-954E-A066-180DF6BF9E0E}"/>
                  </a:ext>
                </a:extLst>
              </p:cNvPr>
              <p:cNvSpPr txBox="1"/>
              <p:nvPr/>
            </p:nvSpPr>
            <p:spPr>
              <a:xfrm>
                <a:off x="2821437" y="3406428"/>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1" name="TextBox 30">
                <a:extLst>
                  <a:ext uri="{FF2B5EF4-FFF2-40B4-BE49-F238E27FC236}">
                    <a16:creationId xmlns:a16="http://schemas.microsoft.com/office/drawing/2014/main" id="{016B6DF6-8CAC-954E-A066-180DF6BF9E0E}"/>
                  </a:ext>
                </a:extLst>
              </p:cNvPr>
              <p:cNvSpPr txBox="1">
                <a:spLocks noRot="1" noChangeAspect="1" noMove="1" noResize="1" noEditPoints="1" noAdjustHandles="1" noChangeArrowheads="1" noChangeShapeType="1" noTextEdit="1"/>
              </p:cNvSpPr>
              <p:nvPr/>
            </p:nvSpPr>
            <p:spPr>
              <a:xfrm>
                <a:off x="2821437" y="3406428"/>
                <a:ext cx="1890774" cy="244554"/>
              </a:xfrm>
              <a:prstGeom prst="rect">
                <a:avLst/>
              </a:prstGeom>
              <a:blipFill>
                <a:blip r:embed="rId17"/>
                <a:stretch>
                  <a:fillRect l="-2000" t="-5000" r="-2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7E4DB5-1B43-3C46-8D25-FAC0B4D12448}"/>
                  </a:ext>
                </a:extLst>
              </p:cNvPr>
              <p:cNvSpPr txBox="1"/>
              <p:nvPr/>
            </p:nvSpPr>
            <p:spPr>
              <a:xfrm>
                <a:off x="2821437" y="4861953"/>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2" name="TextBox 31">
                <a:extLst>
                  <a:ext uri="{FF2B5EF4-FFF2-40B4-BE49-F238E27FC236}">
                    <a16:creationId xmlns:a16="http://schemas.microsoft.com/office/drawing/2014/main" id="{C97E4DB5-1B43-3C46-8D25-FAC0B4D12448}"/>
                  </a:ext>
                </a:extLst>
              </p:cNvPr>
              <p:cNvSpPr txBox="1">
                <a:spLocks noRot="1" noChangeAspect="1" noMove="1" noResize="1" noEditPoints="1" noAdjustHandles="1" noChangeArrowheads="1" noChangeShapeType="1" noTextEdit="1"/>
              </p:cNvSpPr>
              <p:nvPr/>
            </p:nvSpPr>
            <p:spPr>
              <a:xfrm>
                <a:off x="2821437" y="4861953"/>
                <a:ext cx="850746" cy="215444"/>
              </a:xfrm>
              <a:prstGeom prst="rect">
                <a:avLst/>
              </a:prstGeom>
              <a:blipFill>
                <a:blip r:embed="rId18"/>
                <a:stretch>
                  <a:fillRect l="-4478" r="-5970" b="-4117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B53BE5E-B5C0-5F40-8AC7-4BA211CDA379}"/>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34" name="TextBox 33">
            <a:extLst>
              <a:ext uri="{FF2B5EF4-FFF2-40B4-BE49-F238E27FC236}">
                <a16:creationId xmlns:a16="http://schemas.microsoft.com/office/drawing/2014/main" id="{C3BE9938-BBD8-514D-BA9A-0B3A0D6B0B26}"/>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35" name="TextBox 34">
            <a:extLst>
              <a:ext uri="{FF2B5EF4-FFF2-40B4-BE49-F238E27FC236}">
                <a16:creationId xmlns:a16="http://schemas.microsoft.com/office/drawing/2014/main" id="{69945FDA-995A-6A42-AEE4-FCE34F6E3A00}"/>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36" name="TextBox 35">
            <a:extLst>
              <a:ext uri="{FF2B5EF4-FFF2-40B4-BE49-F238E27FC236}">
                <a16:creationId xmlns:a16="http://schemas.microsoft.com/office/drawing/2014/main" id="{71CDB744-E720-764B-B368-F2FC25F0EBD9}"/>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37" name="TextBox 36">
            <a:extLst>
              <a:ext uri="{FF2B5EF4-FFF2-40B4-BE49-F238E27FC236}">
                <a16:creationId xmlns:a16="http://schemas.microsoft.com/office/drawing/2014/main" id="{E4D5D998-1047-6E41-913E-FD0511F63139}"/>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39" name="TextBox 38">
            <a:extLst>
              <a:ext uri="{FF2B5EF4-FFF2-40B4-BE49-F238E27FC236}">
                <a16:creationId xmlns:a16="http://schemas.microsoft.com/office/drawing/2014/main" id="{2ED90838-4024-E64C-96C8-84A6B866F332}"/>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40" name="TextBox 39">
            <a:extLst>
              <a:ext uri="{FF2B5EF4-FFF2-40B4-BE49-F238E27FC236}">
                <a16:creationId xmlns:a16="http://schemas.microsoft.com/office/drawing/2014/main" id="{FBDC91B4-D7BD-164D-8A58-D214B04994FC}"/>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41" name="TextBox 40">
            <a:extLst>
              <a:ext uri="{FF2B5EF4-FFF2-40B4-BE49-F238E27FC236}">
                <a16:creationId xmlns:a16="http://schemas.microsoft.com/office/drawing/2014/main" id="{B697AB85-D30C-4C4E-8C42-4A14455176E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42" name="TextBox 41">
            <a:extLst>
              <a:ext uri="{FF2B5EF4-FFF2-40B4-BE49-F238E27FC236}">
                <a16:creationId xmlns:a16="http://schemas.microsoft.com/office/drawing/2014/main" id="{C42B76F8-2404-494E-B5F5-DA5BBC7B12CC}"/>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120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C242-854A-384B-80B6-F97D21AF8D15}"/>
              </a:ext>
            </a:extLst>
          </p:cNvPr>
          <p:cNvSpPr>
            <a:spLocks noGrp="1"/>
          </p:cNvSpPr>
          <p:nvPr>
            <p:ph type="title"/>
          </p:nvPr>
        </p:nvSpPr>
        <p:spPr/>
        <p:txBody>
          <a:bodyPr/>
          <a:lstStyle/>
          <a:p>
            <a:r>
              <a:rPr lang="en-US" dirty="0"/>
              <a:t>Integration Scale</a:t>
            </a:r>
          </a:p>
        </p:txBody>
      </p:sp>
      <p:sp>
        <p:nvSpPr>
          <p:cNvPr id="3" name="Content Placeholder 2">
            <a:extLst>
              <a:ext uri="{FF2B5EF4-FFF2-40B4-BE49-F238E27FC236}">
                <a16:creationId xmlns:a16="http://schemas.microsoft.com/office/drawing/2014/main" id="{7FA17C09-BE73-2149-B63E-50422D7C154A}"/>
              </a:ext>
            </a:extLst>
          </p:cNvPr>
          <p:cNvSpPr>
            <a:spLocks noGrp="1"/>
          </p:cNvSpPr>
          <p:nvPr>
            <p:ph type="body" idx="1"/>
          </p:nvPr>
        </p:nvSpPr>
        <p:spPr>
          <a:xfrm>
            <a:off x="1068733" y="1358437"/>
            <a:ext cx="5993705" cy="1659900"/>
          </a:xfrm>
        </p:spPr>
        <p:txBody>
          <a:bodyPr>
            <a:noAutofit/>
          </a:bodyPr>
          <a:lstStyle/>
          <a:p>
            <a:r>
              <a:rPr lang="en-US" sz="1600" dirty="0"/>
              <a:t>Integrated circuits can be classified by the scale </a:t>
            </a:r>
            <a:br>
              <a:rPr lang="en-US" sz="1600" dirty="0"/>
            </a:br>
            <a:r>
              <a:rPr lang="en-US" sz="1600" dirty="0"/>
              <a:t>(i.e. magnitude) of Integration:</a:t>
            </a:r>
          </a:p>
          <a:p>
            <a:pPr lvl="1"/>
            <a:r>
              <a:rPr lang="en-US" sz="1600" dirty="0"/>
              <a:t>Small Scale Integration (1-10 transistors/chip)</a:t>
            </a:r>
          </a:p>
          <a:p>
            <a:pPr lvl="1"/>
            <a:r>
              <a:rPr lang="en-US" sz="1600" dirty="0"/>
              <a:t>Medium Scale Integration (10-100 transistors/chip)</a:t>
            </a:r>
          </a:p>
          <a:p>
            <a:pPr lvl="1"/>
            <a:r>
              <a:rPr lang="en-US" sz="1600" dirty="0"/>
              <a:t>Large Scale Integration (100-1000 transistors/chip)</a:t>
            </a:r>
          </a:p>
          <a:p>
            <a:pPr lvl="1"/>
            <a:r>
              <a:rPr lang="en-US" sz="1600" dirty="0"/>
              <a:t>Very Large Scale Integration (</a:t>
            </a:r>
            <a:r>
              <a:rPr lang="en-US" sz="1600" i="1" dirty="0"/>
              <a:t>VLSI</a:t>
            </a:r>
            <a:r>
              <a:rPr lang="en-US" sz="1600" dirty="0"/>
              <a:t>) (1000+ transistors/chip)</a:t>
            </a:r>
          </a:p>
          <a:p>
            <a:pPr lvl="1"/>
            <a:endParaRPr lang="en-US" sz="1600" dirty="0"/>
          </a:p>
          <a:p>
            <a:r>
              <a:rPr lang="en-US" sz="1600" dirty="0"/>
              <a:t>“Currently, the largest transistor count on a commercial processor is 114 billion (~10</a:t>
            </a:r>
            <a:r>
              <a:rPr lang="en-US" sz="1600" baseline="30000" dirty="0"/>
              <a:t>11</a:t>
            </a:r>
            <a:r>
              <a:rPr lang="en-US" sz="1600" dirty="0"/>
              <a:t>). That distinct honor goes to Apple's M1 Ultra chip inside its Mac Studio desktop computer.”</a:t>
            </a:r>
          </a:p>
          <a:p>
            <a:pPr lvl="1"/>
            <a:r>
              <a:rPr lang="en-US" sz="1600" dirty="0"/>
              <a:t>Dec 6, 2022</a:t>
            </a:r>
          </a:p>
          <a:p>
            <a:pPr lvl="1"/>
            <a:r>
              <a:rPr lang="en-US" sz="1600" dirty="0"/>
              <a:t>https://</a:t>
            </a:r>
            <a:r>
              <a:rPr lang="en-US" sz="1600" dirty="0" err="1"/>
              <a:t>www.pcgamer.com</a:t>
            </a:r>
            <a:r>
              <a:rPr lang="en-US" sz="1600" dirty="0"/>
              <a:t>/intel-says-there-will-be-one-trillion-transistors-on-chips-by-2030/</a:t>
            </a:r>
          </a:p>
          <a:p>
            <a:pPr lvl="1"/>
            <a:endParaRPr lang="en-US" sz="1600" dirty="0"/>
          </a:p>
          <a:p>
            <a:pPr lvl="1"/>
            <a:endParaRPr lang="en-US" sz="1600" dirty="0"/>
          </a:p>
        </p:txBody>
      </p:sp>
      <p:pic>
        <p:nvPicPr>
          <p:cNvPr id="4" name="Picture 3">
            <a:extLst>
              <a:ext uri="{FF2B5EF4-FFF2-40B4-BE49-F238E27FC236}">
                <a16:creationId xmlns:a16="http://schemas.microsoft.com/office/drawing/2014/main" id="{2DCDEA4F-D01E-2E40-B578-6F1444550D85}"/>
              </a:ext>
            </a:extLst>
          </p:cNvPr>
          <p:cNvPicPr>
            <a:picLocks noChangeAspect="1"/>
          </p:cNvPicPr>
          <p:nvPr/>
        </p:nvPicPr>
        <p:blipFill>
          <a:blip r:embed="rId3"/>
          <a:stretch>
            <a:fillRect/>
          </a:stretch>
        </p:blipFill>
        <p:spPr>
          <a:xfrm>
            <a:off x="6397288" y="242158"/>
            <a:ext cx="2457450" cy="2162175"/>
          </a:xfrm>
          <a:prstGeom prst="rect">
            <a:avLst/>
          </a:prstGeom>
          <a:effectLst>
            <a:softEdge rad="317500"/>
          </a:effectLst>
        </p:spPr>
      </p:pic>
      <p:sp>
        <p:nvSpPr>
          <p:cNvPr id="5" name="TextBox 4">
            <a:extLst>
              <a:ext uri="{FF2B5EF4-FFF2-40B4-BE49-F238E27FC236}">
                <a16:creationId xmlns:a16="http://schemas.microsoft.com/office/drawing/2014/main" id="{1F3A4D1E-46DF-9049-B994-CD8B6174157D}"/>
              </a:ext>
            </a:extLst>
          </p:cNvPr>
          <p:cNvSpPr txBox="1"/>
          <p:nvPr/>
        </p:nvSpPr>
        <p:spPr>
          <a:xfrm>
            <a:off x="6810815" y="2236915"/>
            <a:ext cx="1835759" cy="334835"/>
          </a:xfrm>
          <a:prstGeom prst="rect">
            <a:avLst/>
          </a:prstGeom>
          <a:noFill/>
        </p:spPr>
        <p:txBody>
          <a:bodyPr wrap="none" rtlCol="0">
            <a:spAutoFit/>
          </a:bodyPr>
          <a:lstStyle/>
          <a:p>
            <a:r>
              <a:rPr lang="en-US" sz="788" dirty="0"/>
              <a:t>Image from: https://www.nteinc.com/</a:t>
            </a:r>
          </a:p>
          <a:p>
            <a:r>
              <a:rPr lang="en-US" sz="788" dirty="0" err="1"/>
              <a:t>integrated_circuits.php</a:t>
            </a:r>
            <a:endParaRPr lang="en-US" sz="788" dirty="0"/>
          </a:p>
        </p:txBody>
      </p:sp>
    </p:spTree>
    <p:extLst>
      <p:ext uri="{BB962C8B-B14F-4D97-AF65-F5344CB8AC3E}">
        <p14:creationId xmlns:p14="http://schemas.microsoft.com/office/powerpoint/2010/main" val="239245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E7623-9EE0-8643-9E88-E03D573680FA}"/>
              </a:ext>
            </a:extLst>
          </p:cNvPr>
          <p:cNvPicPr>
            <a:picLocks noChangeAspect="1"/>
          </p:cNvPicPr>
          <p:nvPr/>
        </p:nvPicPr>
        <p:blipFill>
          <a:blip r:embed="rId3"/>
          <a:stretch>
            <a:fillRect/>
          </a:stretch>
        </p:blipFill>
        <p:spPr>
          <a:xfrm>
            <a:off x="4755918" y="1498737"/>
            <a:ext cx="3810000" cy="3467100"/>
          </a:xfrm>
          <a:prstGeom prst="rect">
            <a:avLst/>
          </a:prstGeom>
        </p:spPr>
      </p:pic>
      <p:sp>
        <p:nvSpPr>
          <p:cNvPr id="2" name="Title 1">
            <a:extLst>
              <a:ext uri="{FF2B5EF4-FFF2-40B4-BE49-F238E27FC236}">
                <a16:creationId xmlns:a16="http://schemas.microsoft.com/office/drawing/2014/main" id="{8998399E-B4D7-2F4E-B9F0-3BA8B3C52AF9}"/>
              </a:ext>
            </a:extLst>
          </p:cNvPr>
          <p:cNvSpPr>
            <a:spLocks noGrp="1"/>
          </p:cNvSpPr>
          <p:nvPr>
            <p:ph type="title"/>
          </p:nvPr>
        </p:nvSpPr>
        <p:spPr>
          <a:xfrm>
            <a:off x="2503705" y="21716"/>
            <a:ext cx="4944300" cy="645300"/>
          </a:xfrm>
        </p:spPr>
        <p:txBody>
          <a:bodyPr/>
          <a:lstStyle/>
          <a:p>
            <a:r>
              <a:rPr lang="en-US" dirty="0"/>
              <a:t>Moore’s Law</a:t>
            </a:r>
          </a:p>
        </p:txBody>
      </p:sp>
      <p:sp>
        <p:nvSpPr>
          <p:cNvPr id="3" name="Content Placeholder 2">
            <a:extLst>
              <a:ext uri="{FF2B5EF4-FFF2-40B4-BE49-F238E27FC236}">
                <a16:creationId xmlns:a16="http://schemas.microsoft.com/office/drawing/2014/main" id="{A916E1A4-2DC8-834E-B9DF-96C852D14D0F}"/>
              </a:ext>
            </a:extLst>
          </p:cNvPr>
          <p:cNvSpPr>
            <a:spLocks noGrp="1"/>
          </p:cNvSpPr>
          <p:nvPr>
            <p:ph type="body" idx="1"/>
          </p:nvPr>
        </p:nvSpPr>
        <p:spPr>
          <a:xfrm>
            <a:off x="1433320" y="777754"/>
            <a:ext cx="3058991" cy="2544900"/>
          </a:xfrm>
        </p:spPr>
        <p:txBody>
          <a:bodyPr/>
          <a:lstStyle/>
          <a:p>
            <a:r>
              <a:rPr lang="en-US" dirty="0"/>
              <a:t>Gordon Moore, co-founder of Intel, observed in 1965 that the number of transistors on a silicon chip had approximately doubled every year and suggested that would continue for a decade.</a:t>
            </a:r>
          </a:p>
          <a:p>
            <a:pPr lvl="1"/>
            <a:r>
              <a:rPr lang="en-US" dirty="0"/>
              <a:t>Later revised to every 24 months.</a:t>
            </a:r>
          </a:p>
        </p:txBody>
      </p:sp>
      <p:sp>
        <p:nvSpPr>
          <p:cNvPr id="5" name="TextBox 4">
            <a:extLst>
              <a:ext uri="{FF2B5EF4-FFF2-40B4-BE49-F238E27FC236}">
                <a16:creationId xmlns:a16="http://schemas.microsoft.com/office/drawing/2014/main" id="{25320129-A3AE-2147-890A-18719036B717}"/>
              </a:ext>
            </a:extLst>
          </p:cNvPr>
          <p:cNvSpPr txBox="1"/>
          <p:nvPr/>
        </p:nvSpPr>
        <p:spPr>
          <a:xfrm>
            <a:off x="4975855" y="4940583"/>
            <a:ext cx="3907950" cy="213585"/>
          </a:xfrm>
          <a:prstGeom prst="rect">
            <a:avLst/>
          </a:prstGeom>
          <a:noFill/>
        </p:spPr>
        <p:txBody>
          <a:bodyPr wrap="square" rtlCol="0">
            <a:spAutoFit/>
          </a:bodyPr>
          <a:lstStyle/>
          <a:p>
            <a:r>
              <a:rPr lang="en-US" sz="788" dirty="0">
                <a:solidFill>
                  <a:schemeClr val="accent3">
                    <a:lumMod val="75000"/>
                  </a:schemeClr>
                </a:solidFill>
              </a:rPr>
              <a:t>Graph from: https://</a:t>
            </a:r>
            <a:r>
              <a:rPr lang="en-US" sz="788" dirty="0" err="1">
                <a:solidFill>
                  <a:schemeClr val="accent3">
                    <a:lumMod val="75000"/>
                  </a:schemeClr>
                </a:solidFill>
              </a:rPr>
              <a:t>www.ncbi.nlm.nih.gov</a:t>
            </a:r>
            <a:r>
              <a:rPr lang="en-US" sz="788" dirty="0">
                <a:solidFill>
                  <a:schemeClr val="accent3">
                    <a:lumMod val="75000"/>
                  </a:schemeClr>
                </a:solidFill>
              </a:rPr>
              <a:t>/books/NBK321721/figure/oin_tutorial.F3/</a:t>
            </a:r>
          </a:p>
        </p:txBody>
      </p:sp>
      <p:pic>
        <p:nvPicPr>
          <p:cNvPr id="6" name="Picture 5">
            <a:extLst>
              <a:ext uri="{FF2B5EF4-FFF2-40B4-BE49-F238E27FC236}">
                <a16:creationId xmlns:a16="http://schemas.microsoft.com/office/drawing/2014/main" id="{159B62E5-F089-1C4C-B3F3-30CC15B560F3}"/>
              </a:ext>
            </a:extLst>
          </p:cNvPr>
          <p:cNvPicPr>
            <a:picLocks noChangeAspect="1"/>
          </p:cNvPicPr>
          <p:nvPr/>
        </p:nvPicPr>
        <p:blipFill>
          <a:blip r:embed="rId4"/>
          <a:stretch>
            <a:fillRect/>
          </a:stretch>
        </p:blipFill>
        <p:spPr>
          <a:xfrm>
            <a:off x="142641" y="2691527"/>
            <a:ext cx="2177692" cy="1458107"/>
          </a:xfrm>
          <a:prstGeom prst="rect">
            <a:avLst/>
          </a:prstGeom>
          <a:effectLst>
            <a:softEdge rad="127000"/>
          </a:effectLst>
        </p:spPr>
      </p:pic>
      <p:sp>
        <p:nvSpPr>
          <p:cNvPr id="7" name="TextBox 6">
            <a:extLst>
              <a:ext uri="{FF2B5EF4-FFF2-40B4-BE49-F238E27FC236}">
                <a16:creationId xmlns:a16="http://schemas.microsoft.com/office/drawing/2014/main" id="{CE17FE52-C69F-E840-98D2-2A9B6C953AA6}"/>
              </a:ext>
            </a:extLst>
          </p:cNvPr>
          <p:cNvSpPr txBox="1"/>
          <p:nvPr/>
        </p:nvSpPr>
        <p:spPr>
          <a:xfrm>
            <a:off x="105873" y="4075817"/>
            <a:ext cx="2654894" cy="334835"/>
          </a:xfrm>
          <a:prstGeom prst="rect">
            <a:avLst/>
          </a:prstGeom>
          <a:noFill/>
        </p:spPr>
        <p:txBody>
          <a:bodyPr wrap="none" rtlCol="0">
            <a:spAutoFit/>
          </a:bodyPr>
          <a:lstStyle/>
          <a:p>
            <a:r>
              <a:rPr lang="en-US" sz="788" dirty="0">
                <a:solidFill>
                  <a:schemeClr val="accent3">
                    <a:lumMod val="75000"/>
                  </a:schemeClr>
                </a:solidFill>
              </a:rPr>
              <a:t>Image from: https://</a:t>
            </a:r>
            <a:r>
              <a:rPr lang="en-US" sz="788" dirty="0" err="1">
                <a:solidFill>
                  <a:schemeClr val="accent3">
                    <a:lumMod val="75000"/>
                  </a:schemeClr>
                </a:solidFill>
              </a:rPr>
              <a:t>www.sfgate.com</a:t>
            </a:r>
            <a:r>
              <a:rPr lang="en-US" sz="788" dirty="0">
                <a:solidFill>
                  <a:schemeClr val="accent3">
                    <a:lumMod val="75000"/>
                  </a:schemeClr>
                </a:solidFill>
              </a:rPr>
              <a:t>/business/article/</a:t>
            </a:r>
          </a:p>
          <a:p>
            <a:r>
              <a:rPr lang="en-US" sz="788" dirty="0">
                <a:solidFill>
                  <a:schemeClr val="accent3">
                    <a:lumMod val="75000"/>
                  </a:schemeClr>
                </a:solidFill>
              </a:rPr>
              <a:t>Co-founder-of-Intel-honored-by-president-2798595.php</a:t>
            </a:r>
          </a:p>
        </p:txBody>
      </p:sp>
      <p:pic>
        <p:nvPicPr>
          <p:cNvPr id="8" name="Picture 7">
            <a:extLst>
              <a:ext uri="{FF2B5EF4-FFF2-40B4-BE49-F238E27FC236}">
                <a16:creationId xmlns:a16="http://schemas.microsoft.com/office/drawing/2014/main" id="{8E050ED6-214F-9749-880B-FEC2B75E1943}"/>
              </a:ext>
            </a:extLst>
          </p:cNvPr>
          <p:cNvPicPr>
            <a:picLocks noChangeAspect="1"/>
          </p:cNvPicPr>
          <p:nvPr/>
        </p:nvPicPr>
        <p:blipFill>
          <a:blip r:embed="rId5"/>
          <a:stretch>
            <a:fillRect/>
          </a:stretch>
        </p:blipFill>
        <p:spPr>
          <a:xfrm>
            <a:off x="2708010" y="3523785"/>
            <a:ext cx="1920031" cy="1275349"/>
          </a:xfrm>
          <a:prstGeom prst="rect">
            <a:avLst/>
          </a:prstGeom>
        </p:spPr>
      </p:pic>
      <p:pic>
        <p:nvPicPr>
          <p:cNvPr id="10" name="Picture 9">
            <a:extLst>
              <a:ext uri="{FF2B5EF4-FFF2-40B4-BE49-F238E27FC236}">
                <a16:creationId xmlns:a16="http://schemas.microsoft.com/office/drawing/2014/main" id="{EF818D20-B6F9-0C4C-ADC7-DDB32A65F3E3}"/>
              </a:ext>
            </a:extLst>
          </p:cNvPr>
          <p:cNvPicPr>
            <a:picLocks noChangeAspect="1"/>
          </p:cNvPicPr>
          <p:nvPr/>
        </p:nvPicPr>
        <p:blipFill>
          <a:blip r:embed="rId6"/>
          <a:stretch>
            <a:fillRect/>
          </a:stretch>
        </p:blipFill>
        <p:spPr>
          <a:xfrm>
            <a:off x="7887629" y="409098"/>
            <a:ext cx="1143609" cy="1271019"/>
          </a:xfrm>
          <a:prstGeom prst="rect">
            <a:avLst/>
          </a:prstGeom>
        </p:spPr>
      </p:pic>
      <p:sp>
        <p:nvSpPr>
          <p:cNvPr id="11" name="TextBox 10">
            <a:extLst>
              <a:ext uri="{FF2B5EF4-FFF2-40B4-BE49-F238E27FC236}">
                <a16:creationId xmlns:a16="http://schemas.microsoft.com/office/drawing/2014/main" id="{4370F9E4-9BBA-7748-AED4-91165596FB9A}"/>
              </a:ext>
            </a:extLst>
          </p:cNvPr>
          <p:cNvSpPr txBox="1"/>
          <p:nvPr/>
        </p:nvSpPr>
        <p:spPr>
          <a:xfrm>
            <a:off x="7612460" y="5163"/>
            <a:ext cx="1598515" cy="698589"/>
          </a:xfrm>
          <a:prstGeom prst="rect">
            <a:avLst/>
          </a:prstGeom>
          <a:noFill/>
        </p:spPr>
        <p:txBody>
          <a:bodyPr wrap="none" rtlCol="0">
            <a:spAutoFit/>
          </a:bodyPr>
          <a:lstStyle/>
          <a:p>
            <a:r>
              <a:rPr lang="en-US" sz="788" dirty="0">
                <a:solidFill>
                  <a:schemeClr val="accent3">
                    <a:lumMod val="75000"/>
                  </a:schemeClr>
                </a:solidFill>
              </a:rPr>
              <a:t>https://</a:t>
            </a:r>
            <a:r>
              <a:rPr lang="en-US" sz="788" dirty="0" err="1">
                <a:solidFill>
                  <a:schemeClr val="accent3">
                    <a:lumMod val="75000"/>
                  </a:schemeClr>
                </a:solidFill>
              </a:rPr>
              <a:t>wccftech.com</a:t>
            </a:r>
            <a:r>
              <a:rPr lang="en-US" sz="788" dirty="0">
                <a:solidFill>
                  <a:schemeClr val="accent3">
                    <a:lumMod val="75000"/>
                  </a:schemeClr>
                </a:solidFill>
              </a:rPr>
              <a:t>/</a:t>
            </a:r>
          </a:p>
          <a:p>
            <a:r>
              <a:rPr lang="en-US" sz="788" dirty="0">
                <a:solidFill>
                  <a:schemeClr val="accent3">
                    <a:lumMod val="75000"/>
                  </a:schemeClr>
                </a:solidFill>
              </a:rPr>
              <a:t>intels-3rd-generation-ivy-</a:t>
            </a:r>
          </a:p>
          <a:p>
            <a:r>
              <a:rPr lang="en-US" sz="788" dirty="0">
                <a:solidFill>
                  <a:schemeClr val="accent3">
                    <a:lumMod val="75000"/>
                  </a:schemeClr>
                </a:solidFill>
              </a:rPr>
              <a:t>bridge-core-i5-processor-pitted/</a:t>
            </a:r>
          </a:p>
          <a:p>
            <a:endParaRPr lang="en-US" sz="788" dirty="0">
              <a:solidFill>
                <a:schemeClr val="accent3">
                  <a:lumMod val="75000"/>
                </a:schemeClr>
              </a:solidFill>
            </a:endParaRPr>
          </a:p>
          <a:p>
            <a:endParaRPr lang="en-US" sz="788" dirty="0">
              <a:solidFill>
                <a:schemeClr val="accent3">
                  <a:lumMod val="75000"/>
                </a:schemeClr>
              </a:solidFill>
            </a:endParaRPr>
          </a:p>
        </p:txBody>
      </p:sp>
      <p:cxnSp>
        <p:nvCxnSpPr>
          <p:cNvPr id="13" name="Curved Connector 12">
            <a:extLst>
              <a:ext uri="{FF2B5EF4-FFF2-40B4-BE49-F238E27FC236}">
                <a16:creationId xmlns:a16="http://schemas.microsoft.com/office/drawing/2014/main" id="{F16AA989-F376-944C-9ED5-9B3474FF4C26}"/>
              </a:ext>
            </a:extLst>
          </p:cNvPr>
          <p:cNvCxnSpPr>
            <a:cxnSpLocks/>
          </p:cNvCxnSpPr>
          <p:nvPr/>
        </p:nvCxnSpPr>
        <p:spPr>
          <a:xfrm>
            <a:off x="4448290" y="4354412"/>
            <a:ext cx="857141" cy="12700"/>
          </a:xfrm>
          <a:prstGeom prst="curvedConnector3">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17716214-404B-5F4E-9598-31754CED253A}"/>
              </a:ext>
            </a:extLst>
          </p:cNvPr>
          <p:cNvCxnSpPr>
            <a:cxnSpLocks/>
          </p:cNvCxnSpPr>
          <p:nvPr/>
        </p:nvCxnSpPr>
        <p:spPr>
          <a:xfrm rot="10800000" flipV="1">
            <a:off x="8043746" y="1678109"/>
            <a:ext cx="415690" cy="180428"/>
          </a:xfrm>
          <a:prstGeom prst="curvedConnector3">
            <a:avLst>
              <a:gd name="adj1" fmla="val 3502"/>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73AEFF-E47D-8E48-B1A7-391AFCE9AC37}"/>
              </a:ext>
            </a:extLst>
          </p:cNvPr>
          <p:cNvSpPr txBox="1"/>
          <p:nvPr/>
        </p:nvSpPr>
        <p:spPr>
          <a:xfrm>
            <a:off x="2640164" y="4787527"/>
            <a:ext cx="1527982" cy="323165"/>
          </a:xfrm>
          <a:prstGeom prst="rect">
            <a:avLst/>
          </a:prstGeom>
          <a:noFill/>
        </p:spPr>
        <p:txBody>
          <a:bodyPr wrap="none" rtlCol="0">
            <a:spAutoFit/>
          </a:bodyPr>
          <a:lstStyle/>
          <a:p>
            <a:r>
              <a:rPr lang="en-US" sz="750" dirty="0">
                <a:solidFill>
                  <a:schemeClr val="accent3">
                    <a:lumMod val="75000"/>
                  </a:schemeClr>
                </a:solidFill>
              </a:rPr>
              <a:t>https://</a:t>
            </a:r>
            <a:r>
              <a:rPr lang="en-US" sz="750" dirty="0" err="1">
                <a:solidFill>
                  <a:schemeClr val="accent3">
                    <a:lumMod val="75000"/>
                  </a:schemeClr>
                </a:solidFill>
              </a:rPr>
              <a:t>commons.wikimedia.org</a:t>
            </a:r>
            <a:r>
              <a:rPr lang="en-US" sz="750" dirty="0">
                <a:solidFill>
                  <a:schemeClr val="accent3">
                    <a:lumMod val="75000"/>
                  </a:schemeClr>
                </a:solidFill>
              </a:rPr>
              <a:t>/</a:t>
            </a:r>
          </a:p>
          <a:p>
            <a:r>
              <a:rPr lang="en-US" sz="750" dirty="0">
                <a:solidFill>
                  <a:schemeClr val="accent3">
                    <a:lumMod val="75000"/>
                  </a:schemeClr>
                </a:solidFill>
              </a:rPr>
              <a:t>wiki/File:Intel_C4004.jpg</a:t>
            </a:r>
          </a:p>
        </p:txBody>
      </p:sp>
      <p:sp>
        <p:nvSpPr>
          <p:cNvPr id="32" name="TextBox 31">
            <a:extLst>
              <a:ext uri="{FF2B5EF4-FFF2-40B4-BE49-F238E27FC236}">
                <a16:creationId xmlns:a16="http://schemas.microsoft.com/office/drawing/2014/main" id="{2047428B-3869-BC49-A91C-8FA8B0E5ECFF}"/>
              </a:ext>
            </a:extLst>
          </p:cNvPr>
          <p:cNvSpPr txBox="1"/>
          <p:nvPr/>
        </p:nvSpPr>
        <p:spPr>
          <a:xfrm>
            <a:off x="2646514" y="3488302"/>
            <a:ext cx="1135247" cy="246221"/>
          </a:xfrm>
          <a:prstGeom prst="rect">
            <a:avLst/>
          </a:prstGeom>
          <a:noFill/>
        </p:spPr>
        <p:txBody>
          <a:bodyPr wrap="none" rtlCol="0">
            <a:spAutoFit/>
          </a:bodyPr>
          <a:lstStyle/>
          <a:p>
            <a:r>
              <a:rPr lang="en-US" sz="1000" dirty="0"/>
              <a:t>2300 Transistors</a:t>
            </a:r>
          </a:p>
        </p:txBody>
      </p:sp>
      <p:sp>
        <p:nvSpPr>
          <p:cNvPr id="33" name="TextBox 32">
            <a:extLst>
              <a:ext uri="{FF2B5EF4-FFF2-40B4-BE49-F238E27FC236}">
                <a16:creationId xmlns:a16="http://schemas.microsoft.com/office/drawing/2014/main" id="{66E56B51-3AA5-BF48-A845-1966720533A5}"/>
              </a:ext>
            </a:extLst>
          </p:cNvPr>
          <p:cNvSpPr txBox="1"/>
          <p:nvPr/>
        </p:nvSpPr>
        <p:spPr>
          <a:xfrm>
            <a:off x="7887629" y="457531"/>
            <a:ext cx="1154483" cy="246221"/>
          </a:xfrm>
          <a:prstGeom prst="rect">
            <a:avLst/>
          </a:prstGeom>
          <a:noFill/>
        </p:spPr>
        <p:txBody>
          <a:bodyPr wrap="none" rtlCol="0">
            <a:spAutoFit/>
          </a:bodyPr>
          <a:lstStyle/>
          <a:p>
            <a:r>
              <a:rPr lang="en-US" sz="1000" dirty="0">
                <a:solidFill>
                  <a:schemeClr val="bg1"/>
                </a:solidFill>
              </a:rPr>
              <a:t>~40B Transistors</a:t>
            </a:r>
          </a:p>
        </p:txBody>
      </p:sp>
    </p:spTree>
    <p:extLst>
      <p:ext uri="{BB962C8B-B14F-4D97-AF65-F5344CB8AC3E}">
        <p14:creationId xmlns:p14="http://schemas.microsoft.com/office/powerpoint/2010/main" val="340962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64469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0CD512-231E-0442-99E5-586E0CEBCA5B}"/>
              </a:ext>
            </a:extLst>
          </p:cNvPr>
          <p:cNvGrpSpPr/>
          <p:nvPr/>
        </p:nvGrpSpPr>
        <p:grpSpPr>
          <a:xfrm>
            <a:off x="2331785" y="528156"/>
            <a:ext cx="1378677" cy="1608744"/>
            <a:chOff x="2331785" y="539559"/>
            <a:chExt cx="1378677" cy="1608744"/>
          </a:xfrm>
        </p:grpSpPr>
        <p:grpSp>
          <p:nvGrpSpPr>
            <p:cNvPr id="18" name="Group 17">
              <a:extLst>
                <a:ext uri="{FF2B5EF4-FFF2-40B4-BE49-F238E27FC236}">
                  <a16:creationId xmlns:a16="http://schemas.microsoft.com/office/drawing/2014/main" id="{7778F087-55CD-C743-B4BE-9EA116C9A210}"/>
                </a:ext>
              </a:extLst>
            </p:cNvPr>
            <p:cNvGrpSpPr>
              <a:grpSpLocks noChangeAspect="1"/>
            </p:cNvGrpSpPr>
            <p:nvPr/>
          </p:nvGrpSpPr>
          <p:grpSpPr>
            <a:xfrm>
              <a:off x="2585090" y="539559"/>
              <a:ext cx="914400" cy="476503"/>
              <a:chOff x="379248" y="5807937"/>
              <a:chExt cx="1448058" cy="752875"/>
            </a:xfrm>
          </p:grpSpPr>
          <p:cxnSp>
            <p:nvCxnSpPr>
              <p:cNvPr id="19" name="Straight Connector 18">
                <a:extLst>
                  <a:ext uri="{FF2B5EF4-FFF2-40B4-BE49-F238E27FC236}">
                    <a16:creationId xmlns:a16="http://schemas.microsoft.com/office/drawing/2014/main" id="{9B9289E5-A866-254D-B6BF-2BF312756A6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B2286D-5176-344E-A616-B9458F010805}"/>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D320B4A-ABEF-034B-A84A-320CC46719AF}"/>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D0E84BF7-F2C6-DC40-90A4-EFED209333E1}"/>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82FDA3AA-8FC5-CF4D-8118-D07D0882302C}"/>
                </a:ext>
              </a:extLst>
            </p:cNvPr>
            <p:cNvGrpSpPr/>
            <p:nvPr/>
          </p:nvGrpSpPr>
          <p:grpSpPr>
            <a:xfrm>
              <a:off x="2731454" y="1409639"/>
              <a:ext cx="506870" cy="738664"/>
              <a:chOff x="2085589" y="3037490"/>
              <a:chExt cx="506870" cy="738664"/>
            </a:xfrm>
          </p:grpSpPr>
          <p:sp>
            <p:nvSpPr>
              <p:cNvPr id="68" name="TextBox 67">
                <a:extLst>
                  <a:ext uri="{FF2B5EF4-FFF2-40B4-BE49-F238E27FC236}">
                    <a16:creationId xmlns:a16="http://schemas.microsoft.com/office/drawing/2014/main" id="{46968546-8012-5D47-81A1-BC2F68DDC39A}"/>
                  </a:ext>
                </a:extLst>
              </p:cNvPr>
              <p:cNvSpPr txBox="1"/>
              <p:nvPr/>
            </p:nvSpPr>
            <p:spPr>
              <a:xfrm>
                <a:off x="2085589" y="3037490"/>
                <a:ext cx="506870" cy="738664"/>
              </a:xfrm>
              <a:prstGeom prst="rect">
                <a:avLst/>
              </a:prstGeom>
              <a:noFill/>
            </p:spPr>
            <p:txBody>
              <a:bodyPr wrap="none" rtlCol="0">
                <a:spAutoFit/>
              </a:bodyPr>
              <a:lstStyle/>
              <a:p>
                <a:r>
                  <a:rPr lang="en-US" dirty="0">
                    <a:latin typeface="Courier" pitchFamily="2" charset="0"/>
                  </a:rPr>
                  <a:t>A Z</a:t>
                </a:r>
              </a:p>
              <a:p>
                <a:r>
                  <a:rPr lang="en-US" dirty="0">
                    <a:latin typeface="Courier" pitchFamily="2" charset="0"/>
                  </a:rPr>
                  <a:t>0 1</a:t>
                </a:r>
              </a:p>
              <a:p>
                <a:r>
                  <a:rPr lang="en-US" dirty="0">
                    <a:latin typeface="Courier" pitchFamily="2" charset="0"/>
                  </a:rPr>
                  <a:t>1 0</a:t>
                </a:r>
              </a:p>
            </p:txBody>
          </p:sp>
          <p:cxnSp>
            <p:nvCxnSpPr>
              <p:cNvPr id="69" name="Straight Connector 68">
                <a:extLst>
                  <a:ext uri="{FF2B5EF4-FFF2-40B4-BE49-F238E27FC236}">
                    <a16:creationId xmlns:a16="http://schemas.microsoft.com/office/drawing/2014/main" id="{21095B63-A988-0E47-9E9B-67000FAFCB0E}"/>
                  </a:ext>
                </a:extLst>
              </p:cNvPr>
              <p:cNvCxnSpPr>
                <a:cxnSpLocks/>
              </p:cNvCxnSpPr>
              <p:nvPr/>
            </p:nvCxnSpPr>
            <p:spPr>
              <a:xfrm flipV="1">
                <a:off x="2135259" y="3268717"/>
                <a:ext cx="360171" cy="5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3044F5F-92A7-4646-BBD6-05D286C32DB0}"/>
                  </a:ext>
                </a:extLst>
              </p:cNvPr>
              <p:cNvCxnSpPr>
                <a:cxnSpLocks/>
                <a:stCxn id="68" idx="2"/>
              </p:cNvCxnSpPr>
              <p:nvPr/>
            </p:nvCxnSpPr>
            <p:spPr>
              <a:xfrm flipH="1" flipV="1">
                <a:off x="2328045" y="3111064"/>
                <a:ext cx="10979" cy="66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1B0A33D-C6F6-FF43-98B1-C9B327618CFF}"/>
                </a:ext>
              </a:extLst>
            </p:cNvPr>
            <p:cNvSpPr txBox="1"/>
            <p:nvPr/>
          </p:nvSpPr>
          <p:spPr>
            <a:xfrm>
              <a:off x="2331785" y="637745"/>
              <a:ext cx="287258" cy="276999"/>
            </a:xfrm>
            <a:prstGeom prst="rect">
              <a:avLst/>
            </a:prstGeom>
            <a:noFill/>
          </p:spPr>
          <p:txBody>
            <a:bodyPr wrap="none" rtlCol="0">
              <a:spAutoFit/>
            </a:bodyPr>
            <a:lstStyle/>
            <a:p>
              <a:r>
                <a:rPr lang="en-US" sz="1200" dirty="0"/>
                <a:t>A</a:t>
              </a:r>
              <a:endParaRPr lang="en-US" dirty="0"/>
            </a:p>
          </p:txBody>
        </p:sp>
        <p:sp>
          <p:nvSpPr>
            <p:cNvPr id="103" name="TextBox 102">
              <a:extLst>
                <a:ext uri="{FF2B5EF4-FFF2-40B4-BE49-F238E27FC236}">
                  <a16:creationId xmlns:a16="http://schemas.microsoft.com/office/drawing/2014/main" id="{5274D5FC-891F-0047-9EF0-B66C877E3470}"/>
                </a:ext>
              </a:extLst>
            </p:cNvPr>
            <p:cNvSpPr txBox="1"/>
            <p:nvPr/>
          </p:nvSpPr>
          <p:spPr>
            <a:xfrm>
              <a:off x="3431218" y="63791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B8CE3B-62ED-5D4D-9074-295AAD35ECBC}"/>
                    </a:ext>
                  </a:extLst>
                </p:cNvPr>
                <p:cNvSpPr txBox="1"/>
                <p:nvPr/>
              </p:nvSpPr>
              <p:spPr>
                <a:xfrm>
                  <a:off x="2706299" y="1134398"/>
                  <a:ext cx="5098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oMath>
                    </m:oMathPara>
                  </a14:m>
                  <a:endParaRPr lang="en-US" dirty="0"/>
                </a:p>
              </p:txBody>
            </p:sp>
          </mc:Choice>
          <mc:Fallback xmlns="">
            <p:sp>
              <p:nvSpPr>
                <p:cNvPr id="123" name="TextBox 122">
                  <a:extLst>
                    <a:ext uri="{FF2B5EF4-FFF2-40B4-BE49-F238E27FC236}">
                      <a16:creationId xmlns:a16="http://schemas.microsoft.com/office/drawing/2014/main" id="{6AB8CE3B-62ED-5D4D-9074-295AAD35ECBC}"/>
                    </a:ext>
                  </a:extLst>
                </p:cNvPr>
                <p:cNvSpPr txBox="1">
                  <a:spLocks noRot="1" noChangeAspect="1" noMove="1" noResize="1" noEditPoints="1" noAdjustHandles="1" noChangeArrowheads="1" noChangeShapeType="1" noTextEdit="1"/>
                </p:cNvSpPr>
                <p:nvPr/>
              </p:nvSpPr>
              <p:spPr>
                <a:xfrm>
                  <a:off x="2706299" y="1134398"/>
                  <a:ext cx="509820" cy="215893"/>
                </a:xfrm>
                <a:prstGeom prst="rect">
                  <a:avLst/>
                </a:prstGeom>
                <a:blipFill>
                  <a:blip r:embed="rId3"/>
                  <a:stretch>
                    <a:fillRect l="-7500" r="-5000" b="-11765"/>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04D229FF-E8D3-B244-B39F-55F94DFE8E46}"/>
              </a:ext>
            </a:extLst>
          </p:cNvPr>
          <p:cNvGrpSpPr/>
          <p:nvPr/>
        </p:nvGrpSpPr>
        <p:grpSpPr>
          <a:xfrm>
            <a:off x="3840043" y="528156"/>
            <a:ext cx="1350321" cy="2037605"/>
            <a:chOff x="3762536" y="536069"/>
            <a:chExt cx="1350321" cy="2037605"/>
          </a:xfrm>
        </p:grpSpPr>
        <p:grpSp>
          <p:nvGrpSpPr>
            <p:cNvPr id="13" name="Group 12">
              <a:extLst>
                <a:ext uri="{FF2B5EF4-FFF2-40B4-BE49-F238E27FC236}">
                  <a16:creationId xmlns:a16="http://schemas.microsoft.com/office/drawing/2014/main" id="{EEBA40C3-9079-E348-B09F-0C8BB8714A9D}"/>
                </a:ext>
              </a:extLst>
            </p:cNvPr>
            <p:cNvGrpSpPr>
              <a:grpSpLocks noChangeAspect="1"/>
            </p:cNvGrpSpPr>
            <p:nvPr/>
          </p:nvGrpSpPr>
          <p:grpSpPr>
            <a:xfrm>
              <a:off x="3973632" y="560553"/>
              <a:ext cx="914400" cy="432558"/>
              <a:chOff x="4042896" y="1715660"/>
              <a:chExt cx="1566675" cy="741118"/>
            </a:xfrm>
          </p:grpSpPr>
          <p:cxnSp>
            <p:nvCxnSpPr>
              <p:cNvPr id="14" name="Straight Connector 13">
                <a:extLst>
                  <a:ext uri="{FF2B5EF4-FFF2-40B4-BE49-F238E27FC236}">
                    <a16:creationId xmlns:a16="http://schemas.microsoft.com/office/drawing/2014/main" id="{056271B0-291B-C140-9E43-BA8C21010F8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234255-F405-C644-BF29-213531388F5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49E797-068C-7046-A4CD-8034136F4039}"/>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CA7638BF-7C66-A040-8082-3A68FD6D53AD}"/>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136A9A52-5192-ED48-87FE-1C24174917B2}"/>
                </a:ext>
              </a:extLst>
            </p:cNvPr>
            <p:cNvGrpSpPr/>
            <p:nvPr/>
          </p:nvGrpSpPr>
          <p:grpSpPr>
            <a:xfrm>
              <a:off x="4049794" y="1404123"/>
              <a:ext cx="829073" cy="1169551"/>
              <a:chOff x="851338" y="3037490"/>
              <a:chExt cx="829073" cy="1169551"/>
            </a:xfrm>
          </p:grpSpPr>
          <p:sp>
            <p:nvSpPr>
              <p:cNvPr id="78" name="TextBox 77">
                <a:extLst>
                  <a:ext uri="{FF2B5EF4-FFF2-40B4-BE49-F238E27FC236}">
                    <a16:creationId xmlns:a16="http://schemas.microsoft.com/office/drawing/2014/main" id="{8C7FFE7B-906E-824F-939B-34D87244B712}"/>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79" name="Straight Connector 78">
                <a:extLst>
                  <a:ext uri="{FF2B5EF4-FFF2-40B4-BE49-F238E27FC236}">
                    <a16:creationId xmlns:a16="http://schemas.microsoft.com/office/drawing/2014/main" id="{257FAB25-1EF9-9947-9330-223F98F793D0}"/>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3772F26-D951-0549-B2E0-842E45E856DF}"/>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48828FF8-F621-164E-8A15-BD8169AC03BF}"/>
                </a:ext>
              </a:extLst>
            </p:cNvPr>
            <p:cNvSpPr txBox="1"/>
            <p:nvPr/>
          </p:nvSpPr>
          <p:spPr>
            <a:xfrm>
              <a:off x="3762536" y="536069"/>
              <a:ext cx="287258" cy="276999"/>
            </a:xfrm>
            <a:prstGeom prst="rect">
              <a:avLst/>
            </a:prstGeom>
            <a:noFill/>
          </p:spPr>
          <p:txBody>
            <a:bodyPr wrap="none" rtlCol="0">
              <a:spAutoFit/>
            </a:bodyPr>
            <a:lstStyle/>
            <a:p>
              <a:r>
                <a:rPr lang="en-US" sz="1200" dirty="0"/>
                <a:t>A</a:t>
              </a:r>
              <a:endParaRPr lang="en-US" dirty="0"/>
            </a:p>
          </p:txBody>
        </p:sp>
        <p:sp>
          <p:nvSpPr>
            <p:cNvPr id="105" name="TextBox 104">
              <a:extLst>
                <a:ext uri="{FF2B5EF4-FFF2-40B4-BE49-F238E27FC236}">
                  <a16:creationId xmlns:a16="http://schemas.microsoft.com/office/drawing/2014/main" id="{101241A5-3ECC-8C41-975E-5B803CE9F60B}"/>
                </a:ext>
              </a:extLst>
            </p:cNvPr>
            <p:cNvSpPr txBox="1"/>
            <p:nvPr/>
          </p:nvSpPr>
          <p:spPr>
            <a:xfrm>
              <a:off x="3766948" y="738379"/>
              <a:ext cx="287258" cy="276999"/>
            </a:xfrm>
            <a:prstGeom prst="rect">
              <a:avLst/>
            </a:prstGeom>
            <a:noFill/>
          </p:spPr>
          <p:txBody>
            <a:bodyPr wrap="none" rtlCol="0">
              <a:spAutoFit/>
            </a:bodyPr>
            <a:lstStyle/>
            <a:p>
              <a:r>
                <a:rPr lang="en-US" sz="1200" dirty="0"/>
                <a:t>B</a:t>
              </a:r>
              <a:endParaRPr lang="en-US" dirty="0"/>
            </a:p>
          </p:txBody>
        </p:sp>
        <p:sp>
          <p:nvSpPr>
            <p:cNvPr id="106" name="TextBox 105">
              <a:extLst>
                <a:ext uri="{FF2B5EF4-FFF2-40B4-BE49-F238E27FC236}">
                  <a16:creationId xmlns:a16="http://schemas.microsoft.com/office/drawing/2014/main" id="{49E7B6A6-5E86-0E4A-BF17-E1B619585641}"/>
                </a:ext>
              </a:extLst>
            </p:cNvPr>
            <p:cNvSpPr txBox="1"/>
            <p:nvPr/>
          </p:nvSpPr>
          <p:spPr>
            <a:xfrm>
              <a:off x="4833613"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1F3A370-72AD-2E4D-A1A2-65F427E74D8A}"/>
                    </a:ext>
                  </a:extLst>
                </p:cNvPr>
                <p:cNvSpPr txBox="1"/>
                <p:nvPr/>
              </p:nvSpPr>
              <p:spPr>
                <a:xfrm>
                  <a:off x="4063848" y="1124388"/>
                  <a:ext cx="6315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𝐴𝐵</m:t>
                        </m:r>
                      </m:oMath>
                    </m:oMathPara>
                  </a14:m>
                  <a:endParaRPr lang="en-US" dirty="0"/>
                </a:p>
              </p:txBody>
            </p:sp>
          </mc:Choice>
          <mc:Fallback xmlns="">
            <p:sp>
              <p:nvSpPr>
                <p:cNvPr id="125" name="TextBox 124">
                  <a:extLst>
                    <a:ext uri="{FF2B5EF4-FFF2-40B4-BE49-F238E27FC236}">
                      <a16:creationId xmlns:a16="http://schemas.microsoft.com/office/drawing/2014/main" id="{A1F3A370-72AD-2E4D-A1A2-65F427E74D8A}"/>
                    </a:ext>
                  </a:extLst>
                </p:cNvPr>
                <p:cNvSpPr txBox="1">
                  <a:spLocks noRot="1" noChangeAspect="1" noMove="1" noResize="1" noEditPoints="1" noAdjustHandles="1" noChangeArrowheads="1" noChangeShapeType="1" noTextEdit="1"/>
                </p:cNvSpPr>
                <p:nvPr/>
              </p:nvSpPr>
              <p:spPr>
                <a:xfrm>
                  <a:off x="4063848" y="1124388"/>
                  <a:ext cx="631519" cy="215444"/>
                </a:xfrm>
                <a:prstGeom prst="rect">
                  <a:avLst/>
                </a:prstGeom>
                <a:blipFill>
                  <a:blip r:embed="rId4"/>
                  <a:stretch>
                    <a:fillRect l="-4000" r="-4000" b="-11765"/>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20722B91-4C3B-5140-A1F9-285AB77C5B00}"/>
              </a:ext>
            </a:extLst>
          </p:cNvPr>
          <p:cNvGrpSpPr/>
          <p:nvPr/>
        </p:nvGrpSpPr>
        <p:grpSpPr>
          <a:xfrm>
            <a:off x="5314778" y="528156"/>
            <a:ext cx="1350321" cy="2045518"/>
            <a:chOff x="5209713" y="528156"/>
            <a:chExt cx="1350321" cy="2045518"/>
          </a:xfrm>
        </p:grpSpPr>
        <p:grpSp>
          <p:nvGrpSpPr>
            <p:cNvPr id="23" name="Group 22">
              <a:extLst>
                <a:ext uri="{FF2B5EF4-FFF2-40B4-BE49-F238E27FC236}">
                  <a16:creationId xmlns:a16="http://schemas.microsoft.com/office/drawing/2014/main" id="{B75614B3-7183-0C4C-A5C4-5C5B8B38E870}"/>
                </a:ext>
              </a:extLst>
            </p:cNvPr>
            <p:cNvGrpSpPr>
              <a:grpSpLocks noChangeAspect="1"/>
            </p:cNvGrpSpPr>
            <p:nvPr/>
          </p:nvGrpSpPr>
          <p:grpSpPr>
            <a:xfrm>
              <a:off x="5405553" y="556930"/>
              <a:ext cx="914400" cy="413735"/>
              <a:chOff x="3675121" y="3048834"/>
              <a:chExt cx="1599238" cy="723601"/>
            </a:xfrm>
          </p:grpSpPr>
          <p:cxnSp>
            <p:nvCxnSpPr>
              <p:cNvPr id="24" name="Straight Connector 23">
                <a:extLst>
                  <a:ext uri="{FF2B5EF4-FFF2-40B4-BE49-F238E27FC236}">
                    <a16:creationId xmlns:a16="http://schemas.microsoft.com/office/drawing/2014/main" id="{AD0CD801-DAD4-A64C-92D0-4B8F8EC5407E}"/>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7BB1FD-C633-2743-BCE2-72D46EB3C1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C2629-ED08-F145-A36B-E001C1750909}"/>
                  </a:ext>
                </a:extLst>
              </p:cNvPr>
              <p:cNvCxnSpPr/>
              <p:nvPr/>
            </p:nvCxnSpPr>
            <p:spPr>
              <a:xfrm flipV="1">
                <a:off x="5010436" y="3412939"/>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E711EDF-129B-1A4F-9B0F-BA06B520CDB3}"/>
                  </a:ext>
                </a:extLst>
              </p:cNvPr>
              <p:cNvGrpSpPr/>
              <p:nvPr/>
            </p:nvGrpSpPr>
            <p:grpSpPr>
              <a:xfrm>
                <a:off x="3990333" y="3048834"/>
                <a:ext cx="1016928" cy="723601"/>
                <a:chOff x="3990333" y="3048834"/>
                <a:chExt cx="1016928" cy="723601"/>
              </a:xfrm>
            </p:grpSpPr>
            <p:sp>
              <p:nvSpPr>
                <p:cNvPr id="28" name="Stored Data 71">
                  <a:extLst>
                    <a:ext uri="{FF2B5EF4-FFF2-40B4-BE49-F238E27FC236}">
                      <a16:creationId xmlns:a16="http://schemas.microsoft.com/office/drawing/2014/main" id="{6C904436-522C-194E-B913-9E3C5F4D76C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ored Data 71">
                  <a:extLst>
                    <a:ext uri="{FF2B5EF4-FFF2-40B4-BE49-F238E27FC236}">
                      <a16:creationId xmlns:a16="http://schemas.microsoft.com/office/drawing/2014/main" id="{22840B70-61DC-F640-8997-39B7CBA0056F}"/>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1" name="Group 80">
              <a:extLst>
                <a:ext uri="{FF2B5EF4-FFF2-40B4-BE49-F238E27FC236}">
                  <a16:creationId xmlns:a16="http://schemas.microsoft.com/office/drawing/2014/main" id="{2AB98AAB-A10F-BC47-97E2-C7778D395529}"/>
                </a:ext>
              </a:extLst>
            </p:cNvPr>
            <p:cNvGrpSpPr/>
            <p:nvPr/>
          </p:nvGrpSpPr>
          <p:grpSpPr>
            <a:xfrm>
              <a:off x="5474459" y="1404123"/>
              <a:ext cx="829073" cy="1169551"/>
              <a:chOff x="851338" y="3037490"/>
              <a:chExt cx="829073" cy="1169551"/>
            </a:xfrm>
          </p:grpSpPr>
          <p:sp>
            <p:nvSpPr>
              <p:cNvPr id="82" name="TextBox 81">
                <a:extLst>
                  <a:ext uri="{FF2B5EF4-FFF2-40B4-BE49-F238E27FC236}">
                    <a16:creationId xmlns:a16="http://schemas.microsoft.com/office/drawing/2014/main" id="{6587C7E9-9BED-F344-AEA7-1B731BA33D83}"/>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1 1 1</a:t>
                </a:r>
              </a:p>
            </p:txBody>
          </p:sp>
          <p:cxnSp>
            <p:nvCxnSpPr>
              <p:cNvPr id="83" name="Straight Connector 82">
                <a:extLst>
                  <a:ext uri="{FF2B5EF4-FFF2-40B4-BE49-F238E27FC236}">
                    <a16:creationId xmlns:a16="http://schemas.microsoft.com/office/drawing/2014/main" id="{B7C947C9-DA39-BC45-829C-07FCF4C732A4}"/>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1FD902-C263-D64B-AD9A-D97B19958AC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0F77CDD6-F951-D146-930B-8CA028063AD7}"/>
                </a:ext>
              </a:extLst>
            </p:cNvPr>
            <p:cNvSpPr txBox="1"/>
            <p:nvPr/>
          </p:nvSpPr>
          <p:spPr>
            <a:xfrm>
              <a:off x="5209713" y="528156"/>
              <a:ext cx="287258" cy="276999"/>
            </a:xfrm>
            <a:prstGeom prst="rect">
              <a:avLst/>
            </a:prstGeom>
            <a:noFill/>
          </p:spPr>
          <p:txBody>
            <a:bodyPr wrap="none" rtlCol="0">
              <a:spAutoFit/>
            </a:bodyPr>
            <a:lstStyle/>
            <a:p>
              <a:r>
                <a:rPr lang="en-US" sz="1200" dirty="0"/>
                <a:t>A</a:t>
              </a:r>
              <a:endParaRPr lang="en-US" dirty="0"/>
            </a:p>
          </p:txBody>
        </p:sp>
        <p:sp>
          <p:nvSpPr>
            <p:cNvPr id="108" name="TextBox 107">
              <a:extLst>
                <a:ext uri="{FF2B5EF4-FFF2-40B4-BE49-F238E27FC236}">
                  <a16:creationId xmlns:a16="http://schemas.microsoft.com/office/drawing/2014/main" id="{52A111F7-5FDC-A54F-98BB-4ACF6600AA99}"/>
                </a:ext>
              </a:extLst>
            </p:cNvPr>
            <p:cNvSpPr txBox="1"/>
            <p:nvPr/>
          </p:nvSpPr>
          <p:spPr>
            <a:xfrm>
              <a:off x="5214125" y="730466"/>
              <a:ext cx="287258" cy="276999"/>
            </a:xfrm>
            <a:prstGeom prst="rect">
              <a:avLst/>
            </a:prstGeom>
            <a:noFill/>
          </p:spPr>
          <p:txBody>
            <a:bodyPr wrap="none" rtlCol="0">
              <a:spAutoFit/>
            </a:bodyPr>
            <a:lstStyle/>
            <a:p>
              <a:r>
                <a:rPr lang="en-US" sz="1200" dirty="0"/>
                <a:t>B</a:t>
              </a:r>
              <a:endParaRPr lang="en-US" dirty="0"/>
            </a:p>
          </p:txBody>
        </p:sp>
        <p:sp>
          <p:nvSpPr>
            <p:cNvPr id="109" name="TextBox 108">
              <a:extLst>
                <a:ext uri="{FF2B5EF4-FFF2-40B4-BE49-F238E27FC236}">
                  <a16:creationId xmlns:a16="http://schemas.microsoft.com/office/drawing/2014/main" id="{654BAD63-4F41-9C4B-A2A3-CA660C7F5965}"/>
                </a:ext>
              </a:extLst>
            </p:cNvPr>
            <p:cNvSpPr txBox="1"/>
            <p:nvPr/>
          </p:nvSpPr>
          <p:spPr>
            <a:xfrm>
              <a:off x="6280790" y="63746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E8B93A72-BC16-BC41-B7D5-ACF3B6ECB9C8}"/>
                    </a:ext>
                  </a:extLst>
                </p:cNvPr>
                <p:cNvSpPr txBox="1"/>
                <p:nvPr/>
              </p:nvSpPr>
              <p:spPr>
                <a:xfrm>
                  <a:off x="5396833" y="1132200"/>
                  <a:ext cx="8476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p:txBody>
            </p:sp>
          </mc:Choice>
          <mc:Fallback xmlns="">
            <p:sp>
              <p:nvSpPr>
                <p:cNvPr id="126" name="TextBox 125">
                  <a:extLst>
                    <a:ext uri="{FF2B5EF4-FFF2-40B4-BE49-F238E27FC236}">
                      <a16:creationId xmlns:a16="http://schemas.microsoft.com/office/drawing/2014/main" id="{E8B93A72-BC16-BC41-B7D5-ACF3B6ECB9C8}"/>
                    </a:ext>
                  </a:extLst>
                </p:cNvPr>
                <p:cNvSpPr txBox="1">
                  <a:spLocks noRot="1" noChangeAspect="1" noMove="1" noResize="1" noEditPoints="1" noAdjustHandles="1" noChangeArrowheads="1" noChangeShapeType="1" noTextEdit="1"/>
                </p:cNvSpPr>
                <p:nvPr/>
              </p:nvSpPr>
              <p:spPr>
                <a:xfrm>
                  <a:off x="5396833" y="1132200"/>
                  <a:ext cx="847668" cy="215444"/>
                </a:xfrm>
                <a:prstGeom prst="rect">
                  <a:avLst/>
                </a:prstGeom>
                <a:blipFill>
                  <a:blip r:embed="rId5"/>
                  <a:stretch>
                    <a:fillRect l="-4478" r="-2985" b="-1176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1F53EDB-DC59-2641-9A5B-EFC4E4386A68}"/>
              </a:ext>
            </a:extLst>
          </p:cNvPr>
          <p:cNvGrpSpPr/>
          <p:nvPr/>
        </p:nvGrpSpPr>
        <p:grpSpPr>
          <a:xfrm>
            <a:off x="6781945" y="528156"/>
            <a:ext cx="1350321" cy="2037605"/>
            <a:chOff x="6749960" y="536069"/>
            <a:chExt cx="1350321" cy="2037605"/>
          </a:xfrm>
        </p:grpSpPr>
        <p:grpSp>
          <p:nvGrpSpPr>
            <p:cNvPr id="30" name="Group 29">
              <a:extLst>
                <a:ext uri="{FF2B5EF4-FFF2-40B4-BE49-F238E27FC236}">
                  <a16:creationId xmlns:a16="http://schemas.microsoft.com/office/drawing/2014/main" id="{653E5D0D-7350-EA44-80BF-EB51961439E1}"/>
                </a:ext>
              </a:extLst>
            </p:cNvPr>
            <p:cNvGrpSpPr>
              <a:grpSpLocks noChangeAspect="1"/>
            </p:cNvGrpSpPr>
            <p:nvPr/>
          </p:nvGrpSpPr>
          <p:grpSpPr>
            <a:xfrm>
              <a:off x="6982089" y="573030"/>
              <a:ext cx="914400" cy="414146"/>
              <a:chOff x="3675121" y="5435203"/>
              <a:chExt cx="1599238" cy="724319"/>
            </a:xfrm>
          </p:grpSpPr>
          <p:cxnSp>
            <p:nvCxnSpPr>
              <p:cNvPr id="31" name="Straight Connector 30">
                <a:extLst>
                  <a:ext uri="{FF2B5EF4-FFF2-40B4-BE49-F238E27FC236}">
                    <a16:creationId xmlns:a16="http://schemas.microsoft.com/office/drawing/2014/main" id="{3E375E7F-B7DD-A54F-BF1B-AEF12BBD8976}"/>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B94FC1-1C3B-C648-B4D6-E5FE8881DA98}"/>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D23BB-A6D2-8542-A839-DE1E27A147DA}"/>
                  </a:ext>
                </a:extLst>
              </p:cNvPr>
              <p:cNvCxnSpPr/>
              <p:nvPr/>
            </p:nvCxnSpPr>
            <p:spPr>
              <a:xfrm flipV="1">
                <a:off x="5010436" y="5800026"/>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Stored Data 71">
                <a:extLst>
                  <a:ext uri="{FF2B5EF4-FFF2-40B4-BE49-F238E27FC236}">
                    <a16:creationId xmlns:a16="http://schemas.microsoft.com/office/drawing/2014/main" id="{D4C161DE-282A-EF43-B0D8-F5B38F718B77}"/>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tored Data 71">
                <a:extLst>
                  <a:ext uri="{FF2B5EF4-FFF2-40B4-BE49-F238E27FC236}">
                    <a16:creationId xmlns:a16="http://schemas.microsoft.com/office/drawing/2014/main" id="{8618A995-0C42-5E43-8C2B-CFF535A4413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7563648C-8901-CF49-A4D7-B02DE7B2199A}"/>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FA68D01E-0E28-F94C-9D5A-BA5A13522EDE}"/>
                </a:ext>
              </a:extLst>
            </p:cNvPr>
            <p:cNvGrpSpPr/>
            <p:nvPr/>
          </p:nvGrpSpPr>
          <p:grpSpPr>
            <a:xfrm>
              <a:off x="7037218" y="1404123"/>
              <a:ext cx="829073" cy="1169551"/>
              <a:chOff x="851338" y="3037490"/>
              <a:chExt cx="829073" cy="1169551"/>
            </a:xfrm>
          </p:grpSpPr>
          <p:sp>
            <p:nvSpPr>
              <p:cNvPr id="86" name="TextBox 85">
                <a:extLst>
                  <a:ext uri="{FF2B5EF4-FFF2-40B4-BE49-F238E27FC236}">
                    <a16:creationId xmlns:a16="http://schemas.microsoft.com/office/drawing/2014/main" id="{D8737B22-C1D6-CB4C-A4F1-BF602B1D1F1C}"/>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87" name="Straight Connector 86">
                <a:extLst>
                  <a:ext uri="{FF2B5EF4-FFF2-40B4-BE49-F238E27FC236}">
                    <a16:creationId xmlns:a16="http://schemas.microsoft.com/office/drawing/2014/main" id="{391CFE44-EFD9-EF41-B061-44069CA5FF87}"/>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DC4A8C4-5CC6-5F43-8112-B1B054E22F5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EBC55E8B-933F-9242-8E1E-04FB208E674F}"/>
                </a:ext>
              </a:extLst>
            </p:cNvPr>
            <p:cNvSpPr txBox="1"/>
            <p:nvPr/>
          </p:nvSpPr>
          <p:spPr>
            <a:xfrm>
              <a:off x="6749960" y="536069"/>
              <a:ext cx="287258" cy="276999"/>
            </a:xfrm>
            <a:prstGeom prst="rect">
              <a:avLst/>
            </a:prstGeom>
            <a:noFill/>
          </p:spPr>
          <p:txBody>
            <a:bodyPr wrap="none" rtlCol="0">
              <a:spAutoFit/>
            </a:bodyPr>
            <a:lstStyle/>
            <a:p>
              <a:r>
                <a:rPr lang="en-US" sz="1200" dirty="0"/>
                <a:t>A</a:t>
              </a:r>
              <a:endParaRPr lang="en-US" dirty="0"/>
            </a:p>
          </p:txBody>
        </p:sp>
        <p:sp>
          <p:nvSpPr>
            <p:cNvPr id="111" name="TextBox 110">
              <a:extLst>
                <a:ext uri="{FF2B5EF4-FFF2-40B4-BE49-F238E27FC236}">
                  <a16:creationId xmlns:a16="http://schemas.microsoft.com/office/drawing/2014/main" id="{CFF5C8A3-0CBE-7747-AF30-FB57EB8310DA}"/>
                </a:ext>
              </a:extLst>
            </p:cNvPr>
            <p:cNvSpPr txBox="1"/>
            <p:nvPr/>
          </p:nvSpPr>
          <p:spPr>
            <a:xfrm>
              <a:off x="6754372" y="738379"/>
              <a:ext cx="287258" cy="276999"/>
            </a:xfrm>
            <a:prstGeom prst="rect">
              <a:avLst/>
            </a:prstGeom>
            <a:noFill/>
          </p:spPr>
          <p:txBody>
            <a:bodyPr wrap="none" rtlCol="0">
              <a:spAutoFit/>
            </a:bodyPr>
            <a:lstStyle/>
            <a:p>
              <a:r>
                <a:rPr lang="en-US" sz="1200" dirty="0"/>
                <a:t>B</a:t>
              </a:r>
              <a:endParaRPr lang="en-US" dirty="0"/>
            </a:p>
          </p:txBody>
        </p:sp>
        <p:sp>
          <p:nvSpPr>
            <p:cNvPr id="112" name="TextBox 111">
              <a:extLst>
                <a:ext uri="{FF2B5EF4-FFF2-40B4-BE49-F238E27FC236}">
                  <a16:creationId xmlns:a16="http://schemas.microsoft.com/office/drawing/2014/main" id="{C476CBD9-F2F0-D147-9C12-058833B87FD9}"/>
                </a:ext>
              </a:extLst>
            </p:cNvPr>
            <p:cNvSpPr txBox="1"/>
            <p:nvPr/>
          </p:nvSpPr>
          <p:spPr>
            <a:xfrm>
              <a:off x="7821037"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F83CC0B-6829-6D44-BF38-B92081C7F7F7}"/>
                    </a:ext>
                  </a:extLst>
                </p:cNvPr>
                <p:cNvSpPr txBox="1"/>
                <p:nvPr/>
              </p:nvSpPr>
              <p:spPr>
                <a:xfrm>
                  <a:off x="6956262" y="1133226"/>
                  <a:ext cx="8909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127" name="TextBox 126">
                  <a:extLst>
                    <a:ext uri="{FF2B5EF4-FFF2-40B4-BE49-F238E27FC236}">
                      <a16:creationId xmlns:a16="http://schemas.microsoft.com/office/drawing/2014/main" id="{8F83CC0B-6829-6D44-BF38-B92081C7F7F7}"/>
                    </a:ext>
                  </a:extLst>
                </p:cNvPr>
                <p:cNvSpPr txBox="1">
                  <a:spLocks noRot="1" noChangeAspect="1" noMove="1" noResize="1" noEditPoints="1" noAdjustHandles="1" noChangeArrowheads="1" noChangeShapeType="1" noTextEdit="1"/>
                </p:cNvSpPr>
                <p:nvPr/>
              </p:nvSpPr>
              <p:spPr>
                <a:xfrm>
                  <a:off x="6956262" y="1133226"/>
                  <a:ext cx="890950" cy="215444"/>
                </a:xfrm>
                <a:prstGeom prst="rect">
                  <a:avLst/>
                </a:prstGeom>
                <a:blipFill>
                  <a:blip r:embed="rId6"/>
                  <a:stretch>
                    <a:fillRect l="-4286" r="-2857" b="-2941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6FA3375-4217-404A-9535-F44912A5BE7E}"/>
              </a:ext>
            </a:extLst>
          </p:cNvPr>
          <p:cNvGrpSpPr/>
          <p:nvPr/>
        </p:nvGrpSpPr>
        <p:grpSpPr>
          <a:xfrm>
            <a:off x="3840043" y="2952045"/>
            <a:ext cx="1350321" cy="2066180"/>
            <a:chOff x="2268787" y="2927940"/>
            <a:chExt cx="1350321" cy="2066180"/>
          </a:xfrm>
        </p:grpSpPr>
        <p:grpSp>
          <p:nvGrpSpPr>
            <p:cNvPr id="6" name="Group 5">
              <a:extLst>
                <a:ext uri="{FF2B5EF4-FFF2-40B4-BE49-F238E27FC236}">
                  <a16:creationId xmlns:a16="http://schemas.microsoft.com/office/drawing/2014/main" id="{07FB8DB2-7249-9C4F-BFF4-2690224582EC}"/>
                </a:ext>
              </a:extLst>
            </p:cNvPr>
            <p:cNvGrpSpPr>
              <a:grpSpLocks noChangeAspect="1"/>
            </p:cNvGrpSpPr>
            <p:nvPr/>
          </p:nvGrpSpPr>
          <p:grpSpPr>
            <a:xfrm>
              <a:off x="2496805" y="2971571"/>
              <a:ext cx="914400" cy="402959"/>
              <a:chOff x="3279279" y="4177246"/>
              <a:chExt cx="1681757" cy="741118"/>
            </a:xfrm>
          </p:grpSpPr>
          <p:cxnSp>
            <p:nvCxnSpPr>
              <p:cNvPr id="7" name="Straight Connector 6">
                <a:extLst>
                  <a:ext uri="{FF2B5EF4-FFF2-40B4-BE49-F238E27FC236}">
                    <a16:creationId xmlns:a16="http://schemas.microsoft.com/office/drawing/2014/main" id="{225FF000-DDD9-504C-9A94-1B9A2FEC472B}"/>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389D6-409F-5247-A04A-DDD7C36CD231}"/>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368210F-6057-3C4E-A8EC-9AA680C84D08}"/>
                  </a:ext>
                </a:extLst>
              </p:cNvPr>
              <p:cNvGrpSpPr/>
              <p:nvPr/>
            </p:nvGrpSpPr>
            <p:grpSpPr>
              <a:xfrm>
                <a:off x="4584720" y="4496209"/>
                <a:ext cx="376316" cy="117436"/>
                <a:chOff x="1490775" y="1289057"/>
                <a:chExt cx="376316" cy="117436"/>
              </a:xfrm>
            </p:grpSpPr>
            <p:cxnSp>
              <p:nvCxnSpPr>
                <p:cNvPr id="11" name="Straight Connector 10">
                  <a:extLst>
                    <a:ext uri="{FF2B5EF4-FFF2-40B4-BE49-F238E27FC236}">
                      <a16:creationId xmlns:a16="http://schemas.microsoft.com/office/drawing/2014/main" id="{BBB8F292-4200-924E-828A-502DDEF49785}"/>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2BB5A6-1018-254A-BF27-E54FDB0820AC}"/>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Delay 9">
                <a:extLst>
                  <a:ext uri="{FF2B5EF4-FFF2-40B4-BE49-F238E27FC236}">
                    <a16:creationId xmlns:a16="http://schemas.microsoft.com/office/drawing/2014/main" id="{90071CCC-F163-B64C-BA2A-F2459C8D542F}"/>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48B3393C-4689-4F45-A94A-865D619993DE}"/>
                </a:ext>
              </a:extLst>
            </p:cNvPr>
            <p:cNvGrpSpPr/>
            <p:nvPr/>
          </p:nvGrpSpPr>
          <p:grpSpPr>
            <a:xfrm>
              <a:off x="2510382" y="3824569"/>
              <a:ext cx="829073" cy="1169551"/>
              <a:chOff x="851338" y="3037490"/>
              <a:chExt cx="829073" cy="1169551"/>
            </a:xfrm>
          </p:grpSpPr>
          <p:sp>
            <p:nvSpPr>
              <p:cNvPr id="90" name="TextBox 89">
                <a:extLst>
                  <a:ext uri="{FF2B5EF4-FFF2-40B4-BE49-F238E27FC236}">
                    <a16:creationId xmlns:a16="http://schemas.microsoft.com/office/drawing/2014/main" id="{98A7932F-3ACE-1D4A-A235-4802EB39112A}"/>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91" name="Straight Connector 90">
                <a:extLst>
                  <a:ext uri="{FF2B5EF4-FFF2-40B4-BE49-F238E27FC236}">
                    <a16:creationId xmlns:a16="http://schemas.microsoft.com/office/drawing/2014/main" id="{9456473E-5130-D749-8AED-FCF47C519F43}"/>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BA5F1F3-3A1A-1F47-83A5-DD71B1E89F32}"/>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E2C0B5C-5979-8F45-9643-E391F028749C}"/>
                </a:ext>
              </a:extLst>
            </p:cNvPr>
            <p:cNvSpPr txBox="1"/>
            <p:nvPr/>
          </p:nvSpPr>
          <p:spPr>
            <a:xfrm>
              <a:off x="2268787" y="2927940"/>
              <a:ext cx="287258" cy="276999"/>
            </a:xfrm>
            <a:prstGeom prst="rect">
              <a:avLst/>
            </a:prstGeom>
            <a:noFill/>
          </p:spPr>
          <p:txBody>
            <a:bodyPr wrap="none" rtlCol="0">
              <a:spAutoFit/>
            </a:bodyPr>
            <a:lstStyle/>
            <a:p>
              <a:r>
                <a:rPr lang="en-US" sz="1200" dirty="0"/>
                <a:t>A</a:t>
              </a:r>
              <a:endParaRPr lang="en-US" dirty="0"/>
            </a:p>
          </p:txBody>
        </p:sp>
        <p:sp>
          <p:nvSpPr>
            <p:cNvPr id="114" name="TextBox 113">
              <a:extLst>
                <a:ext uri="{FF2B5EF4-FFF2-40B4-BE49-F238E27FC236}">
                  <a16:creationId xmlns:a16="http://schemas.microsoft.com/office/drawing/2014/main" id="{05503A15-60B4-9A4B-9A86-627FADF0E7AD}"/>
                </a:ext>
              </a:extLst>
            </p:cNvPr>
            <p:cNvSpPr txBox="1"/>
            <p:nvPr/>
          </p:nvSpPr>
          <p:spPr>
            <a:xfrm>
              <a:off x="2273199" y="3130250"/>
              <a:ext cx="287258" cy="276999"/>
            </a:xfrm>
            <a:prstGeom prst="rect">
              <a:avLst/>
            </a:prstGeom>
            <a:noFill/>
          </p:spPr>
          <p:txBody>
            <a:bodyPr wrap="none" rtlCol="0">
              <a:spAutoFit/>
            </a:bodyPr>
            <a:lstStyle/>
            <a:p>
              <a:r>
                <a:rPr lang="en-US" sz="1200" dirty="0"/>
                <a:t>B</a:t>
              </a:r>
              <a:endParaRPr lang="en-US" dirty="0"/>
            </a:p>
          </p:txBody>
        </p:sp>
        <p:sp>
          <p:nvSpPr>
            <p:cNvPr id="115" name="TextBox 114">
              <a:extLst>
                <a:ext uri="{FF2B5EF4-FFF2-40B4-BE49-F238E27FC236}">
                  <a16:creationId xmlns:a16="http://schemas.microsoft.com/office/drawing/2014/main" id="{606B6603-2E4E-8F46-9005-B7ECC5186F34}"/>
                </a:ext>
              </a:extLst>
            </p:cNvPr>
            <p:cNvSpPr txBox="1"/>
            <p:nvPr/>
          </p:nvSpPr>
          <p:spPr>
            <a:xfrm>
              <a:off x="3339864" y="3037250"/>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14F3622-CFDB-3049-A071-BA3B416B11A8}"/>
                    </a:ext>
                  </a:extLst>
                </p:cNvPr>
                <p:cNvSpPr txBox="1"/>
                <p:nvPr/>
              </p:nvSpPr>
              <p:spPr>
                <a:xfrm>
                  <a:off x="2530503" y="3552646"/>
                  <a:ext cx="6315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128" name="TextBox 127">
                  <a:extLst>
                    <a:ext uri="{FF2B5EF4-FFF2-40B4-BE49-F238E27FC236}">
                      <a16:creationId xmlns:a16="http://schemas.microsoft.com/office/drawing/2014/main" id="{014F3622-CFDB-3049-A071-BA3B416B11A8}"/>
                    </a:ext>
                  </a:extLst>
                </p:cNvPr>
                <p:cNvSpPr txBox="1">
                  <a:spLocks noRot="1" noChangeAspect="1" noMove="1" noResize="1" noEditPoints="1" noAdjustHandles="1" noChangeArrowheads="1" noChangeShapeType="1" noTextEdit="1"/>
                </p:cNvSpPr>
                <p:nvPr/>
              </p:nvSpPr>
              <p:spPr>
                <a:xfrm>
                  <a:off x="2530503" y="3552646"/>
                  <a:ext cx="631520" cy="215893"/>
                </a:xfrm>
                <a:prstGeom prst="rect">
                  <a:avLst/>
                </a:prstGeom>
                <a:blipFill>
                  <a:blip r:embed="rId7"/>
                  <a:stretch>
                    <a:fillRect l="-6122" r="-4082" b="-11765"/>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EBD7F22A-156C-5648-B007-DEC08244945B}"/>
              </a:ext>
            </a:extLst>
          </p:cNvPr>
          <p:cNvGrpSpPr/>
          <p:nvPr/>
        </p:nvGrpSpPr>
        <p:grpSpPr>
          <a:xfrm>
            <a:off x="5314778" y="2955716"/>
            <a:ext cx="1350321" cy="2011688"/>
            <a:chOff x="3850208" y="2978701"/>
            <a:chExt cx="1350321" cy="2011688"/>
          </a:xfrm>
        </p:grpSpPr>
        <p:grpSp>
          <p:nvGrpSpPr>
            <p:cNvPr id="47" name="Group 46">
              <a:extLst>
                <a:ext uri="{FF2B5EF4-FFF2-40B4-BE49-F238E27FC236}">
                  <a16:creationId xmlns:a16="http://schemas.microsoft.com/office/drawing/2014/main" id="{C152F7A7-0B2C-5E43-9C34-3AC96CF1E648}"/>
                </a:ext>
              </a:extLst>
            </p:cNvPr>
            <p:cNvGrpSpPr>
              <a:grpSpLocks noChangeAspect="1"/>
            </p:cNvGrpSpPr>
            <p:nvPr/>
          </p:nvGrpSpPr>
          <p:grpSpPr>
            <a:xfrm>
              <a:off x="4065727" y="3027935"/>
              <a:ext cx="914400" cy="384810"/>
              <a:chOff x="7186131" y="5434727"/>
              <a:chExt cx="1719449" cy="723601"/>
            </a:xfrm>
          </p:grpSpPr>
          <p:grpSp>
            <p:nvGrpSpPr>
              <p:cNvPr id="48" name="Group 47">
                <a:extLst>
                  <a:ext uri="{FF2B5EF4-FFF2-40B4-BE49-F238E27FC236}">
                    <a16:creationId xmlns:a16="http://schemas.microsoft.com/office/drawing/2014/main" id="{882484E8-8A0B-4E4C-8BB4-DBE9CE718C2A}"/>
                  </a:ext>
                </a:extLst>
              </p:cNvPr>
              <p:cNvGrpSpPr/>
              <p:nvPr/>
            </p:nvGrpSpPr>
            <p:grpSpPr>
              <a:xfrm>
                <a:off x="7186131" y="5434727"/>
                <a:ext cx="1332140" cy="723601"/>
                <a:chOff x="3675121" y="5435921"/>
                <a:chExt cx="1332140" cy="723601"/>
              </a:xfrm>
            </p:grpSpPr>
            <p:cxnSp>
              <p:nvCxnSpPr>
                <p:cNvPr id="52" name="Straight Connector 51">
                  <a:extLst>
                    <a:ext uri="{FF2B5EF4-FFF2-40B4-BE49-F238E27FC236}">
                      <a16:creationId xmlns:a16="http://schemas.microsoft.com/office/drawing/2014/main" id="{EC2F7542-CF7B-A54A-A3D0-03A106A434FA}"/>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076045-0F3E-7C41-968F-A51A66405BB7}"/>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tored Data 71">
                  <a:extLst>
                    <a:ext uri="{FF2B5EF4-FFF2-40B4-BE49-F238E27FC236}">
                      <a16:creationId xmlns:a16="http://schemas.microsoft.com/office/drawing/2014/main" id="{D1916E70-42C2-834E-9232-4844F5270A89}"/>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tored Data 71">
                  <a:extLst>
                    <a:ext uri="{FF2B5EF4-FFF2-40B4-BE49-F238E27FC236}">
                      <a16:creationId xmlns:a16="http://schemas.microsoft.com/office/drawing/2014/main" id="{EB20582F-46DA-654A-9421-D1AFB6DEC35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B9193DB9-25BA-334D-92BD-6B7BD4D7FAA5}"/>
                  </a:ext>
                </a:extLst>
              </p:cNvPr>
              <p:cNvGrpSpPr/>
              <p:nvPr/>
            </p:nvGrpSpPr>
            <p:grpSpPr>
              <a:xfrm>
                <a:off x="8524804" y="5740592"/>
                <a:ext cx="380776" cy="117436"/>
                <a:chOff x="1486315" y="1289057"/>
                <a:chExt cx="380776" cy="117436"/>
              </a:xfrm>
            </p:grpSpPr>
            <p:cxnSp>
              <p:nvCxnSpPr>
                <p:cNvPr id="50" name="Straight Connector 49">
                  <a:extLst>
                    <a:ext uri="{FF2B5EF4-FFF2-40B4-BE49-F238E27FC236}">
                      <a16:creationId xmlns:a16="http://schemas.microsoft.com/office/drawing/2014/main" id="{AAE698B7-71D1-B742-A1F9-5F1D98D0EC0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B39073B-2145-CF4B-90AE-1A896D2DD536}"/>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3" name="Group 92">
              <a:extLst>
                <a:ext uri="{FF2B5EF4-FFF2-40B4-BE49-F238E27FC236}">
                  <a16:creationId xmlns:a16="http://schemas.microsoft.com/office/drawing/2014/main" id="{6629E66A-B57C-2343-91CB-1C787C91F598}"/>
                </a:ext>
              </a:extLst>
            </p:cNvPr>
            <p:cNvGrpSpPr/>
            <p:nvPr/>
          </p:nvGrpSpPr>
          <p:grpSpPr>
            <a:xfrm>
              <a:off x="4097714" y="3820838"/>
              <a:ext cx="829073" cy="1169551"/>
              <a:chOff x="851338" y="3037490"/>
              <a:chExt cx="829073" cy="1169551"/>
            </a:xfrm>
          </p:grpSpPr>
          <p:sp>
            <p:nvSpPr>
              <p:cNvPr id="94" name="TextBox 93">
                <a:extLst>
                  <a:ext uri="{FF2B5EF4-FFF2-40B4-BE49-F238E27FC236}">
                    <a16:creationId xmlns:a16="http://schemas.microsoft.com/office/drawing/2014/main" id="{FA4DB8D0-544D-FA4B-9E55-291EBD5CE3F1}"/>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95" name="Straight Connector 94">
                <a:extLst>
                  <a:ext uri="{FF2B5EF4-FFF2-40B4-BE49-F238E27FC236}">
                    <a16:creationId xmlns:a16="http://schemas.microsoft.com/office/drawing/2014/main" id="{6C2F94D5-B05B-7749-83E9-DCDD18B8DA46}"/>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E7CBF9-5A85-974A-BB96-00B56B574F0C}"/>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B38445F2-429C-9642-BB2A-5F1EDEE82CCD}"/>
                </a:ext>
              </a:extLst>
            </p:cNvPr>
            <p:cNvSpPr txBox="1"/>
            <p:nvPr/>
          </p:nvSpPr>
          <p:spPr>
            <a:xfrm>
              <a:off x="3850208" y="2978701"/>
              <a:ext cx="287258" cy="276999"/>
            </a:xfrm>
            <a:prstGeom prst="rect">
              <a:avLst/>
            </a:prstGeom>
            <a:noFill/>
          </p:spPr>
          <p:txBody>
            <a:bodyPr wrap="none" rtlCol="0">
              <a:spAutoFit/>
            </a:bodyPr>
            <a:lstStyle/>
            <a:p>
              <a:r>
                <a:rPr lang="en-US" sz="1200" dirty="0"/>
                <a:t>A</a:t>
              </a:r>
              <a:endParaRPr lang="en-US" dirty="0"/>
            </a:p>
          </p:txBody>
        </p:sp>
        <p:sp>
          <p:nvSpPr>
            <p:cNvPr id="117" name="TextBox 116">
              <a:extLst>
                <a:ext uri="{FF2B5EF4-FFF2-40B4-BE49-F238E27FC236}">
                  <a16:creationId xmlns:a16="http://schemas.microsoft.com/office/drawing/2014/main" id="{BA7040E0-19AD-A04A-ADAD-48C8BA2A81A5}"/>
                </a:ext>
              </a:extLst>
            </p:cNvPr>
            <p:cNvSpPr txBox="1"/>
            <p:nvPr/>
          </p:nvSpPr>
          <p:spPr>
            <a:xfrm>
              <a:off x="3854620" y="3181011"/>
              <a:ext cx="287258" cy="276999"/>
            </a:xfrm>
            <a:prstGeom prst="rect">
              <a:avLst/>
            </a:prstGeom>
            <a:noFill/>
          </p:spPr>
          <p:txBody>
            <a:bodyPr wrap="none" rtlCol="0">
              <a:spAutoFit/>
            </a:bodyPr>
            <a:lstStyle/>
            <a:p>
              <a:r>
                <a:rPr lang="en-US" sz="1200" dirty="0"/>
                <a:t>B</a:t>
              </a:r>
              <a:endParaRPr lang="en-US" dirty="0"/>
            </a:p>
          </p:txBody>
        </p:sp>
        <p:sp>
          <p:nvSpPr>
            <p:cNvPr id="118" name="TextBox 117">
              <a:extLst>
                <a:ext uri="{FF2B5EF4-FFF2-40B4-BE49-F238E27FC236}">
                  <a16:creationId xmlns:a16="http://schemas.microsoft.com/office/drawing/2014/main" id="{A0FC4E8A-D1FB-874A-B0C8-E3F787F12E95}"/>
                </a:ext>
              </a:extLst>
            </p:cNvPr>
            <p:cNvSpPr txBox="1"/>
            <p:nvPr/>
          </p:nvSpPr>
          <p:spPr>
            <a:xfrm>
              <a:off x="4921285" y="3088011"/>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E45DE54-09B0-DB48-9B37-552493A72B04}"/>
                    </a:ext>
                  </a:extLst>
                </p:cNvPr>
                <p:cNvSpPr txBox="1"/>
                <p:nvPr/>
              </p:nvSpPr>
              <p:spPr>
                <a:xfrm>
                  <a:off x="4031199" y="3554262"/>
                  <a:ext cx="847668"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29" name="TextBox 128">
                  <a:extLst>
                    <a:ext uri="{FF2B5EF4-FFF2-40B4-BE49-F238E27FC236}">
                      <a16:creationId xmlns:a16="http://schemas.microsoft.com/office/drawing/2014/main" id="{BE45DE54-09B0-DB48-9B37-552493A72B04}"/>
                    </a:ext>
                  </a:extLst>
                </p:cNvPr>
                <p:cNvSpPr txBox="1">
                  <a:spLocks noRot="1" noChangeAspect="1" noMove="1" noResize="1" noEditPoints="1" noAdjustHandles="1" noChangeArrowheads="1" noChangeShapeType="1" noTextEdit="1"/>
                </p:cNvSpPr>
                <p:nvPr/>
              </p:nvSpPr>
              <p:spPr>
                <a:xfrm>
                  <a:off x="4031199" y="3554262"/>
                  <a:ext cx="847668" cy="215893"/>
                </a:xfrm>
                <a:prstGeom prst="rect">
                  <a:avLst/>
                </a:prstGeom>
                <a:blipFill>
                  <a:blip r:embed="rId8"/>
                  <a:stretch>
                    <a:fillRect l="-2985" r="-2985" b="-5556"/>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7E70F7A2-E03C-D441-BBCD-DF863947E014}"/>
              </a:ext>
            </a:extLst>
          </p:cNvPr>
          <p:cNvGrpSpPr/>
          <p:nvPr/>
        </p:nvGrpSpPr>
        <p:grpSpPr>
          <a:xfrm>
            <a:off x="6781945" y="2952045"/>
            <a:ext cx="1350321" cy="2015359"/>
            <a:chOff x="5394205" y="2984957"/>
            <a:chExt cx="1350321" cy="2015359"/>
          </a:xfrm>
        </p:grpSpPr>
        <p:grpSp>
          <p:nvGrpSpPr>
            <p:cNvPr id="37" name="Group 36">
              <a:extLst>
                <a:ext uri="{FF2B5EF4-FFF2-40B4-BE49-F238E27FC236}">
                  <a16:creationId xmlns:a16="http://schemas.microsoft.com/office/drawing/2014/main" id="{098D3878-9A95-BE4B-91F7-E3BD66DD813A}"/>
                </a:ext>
              </a:extLst>
            </p:cNvPr>
            <p:cNvGrpSpPr>
              <a:grpSpLocks noChangeAspect="1"/>
            </p:cNvGrpSpPr>
            <p:nvPr/>
          </p:nvGrpSpPr>
          <p:grpSpPr>
            <a:xfrm>
              <a:off x="5615052" y="3037250"/>
              <a:ext cx="914400" cy="384243"/>
              <a:chOff x="7186131" y="5434009"/>
              <a:chExt cx="1719449" cy="724319"/>
            </a:xfrm>
          </p:grpSpPr>
          <p:grpSp>
            <p:nvGrpSpPr>
              <p:cNvPr id="38" name="Group 37">
                <a:extLst>
                  <a:ext uri="{FF2B5EF4-FFF2-40B4-BE49-F238E27FC236}">
                    <a16:creationId xmlns:a16="http://schemas.microsoft.com/office/drawing/2014/main" id="{08A3DB57-107A-F649-8895-A78FE65EAAE5}"/>
                  </a:ext>
                </a:extLst>
              </p:cNvPr>
              <p:cNvGrpSpPr/>
              <p:nvPr/>
            </p:nvGrpSpPr>
            <p:grpSpPr>
              <a:xfrm>
                <a:off x="7186131" y="5434009"/>
                <a:ext cx="1332140" cy="724319"/>
                <a:chOff x="3675121" y="5435203"/>
                <a:chExt cx="1332140" cy="724319"/>
              </a:xfrm>
            </p:grpSpPr>
            <p:cxnSp>
              <p:nvCxnSpPr>
                <p:cNvPr id="42" name="Straight Connector 41">
                  <a:extLst>
                    <a:ext uri="{FF2B5EF4-FFF2-40B4-BE49-F238E27FC236}">
                      <a16:creationId xmlns:a16="http://schemas.microsoft.com/office/drawing/2014/main" id="{0559E313-0676-E748-8627-75E936E7B07E}"/>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FBFD854-B349-424C-9BE7-71FB7C76CC9D}"/>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tored Data 71">
                  <a:extLst>
                    <a:ext uri="{FF2B5EF4-FFF2-40B4-BE49-F238E27FC236}">
                      <a16:creationId xmlns:a16="http://schemas.microsoft.com/office/drawing/2014/main" id="{A09CA5AE-6B23-EB47-A0E5-A15CC2E16E7B}"/>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ored Data 71">
                  <a:extLst>
                    <a:ext uri="{FF2B5EF4-FFF2-40B4-BE49-F238E27FC236}">
                      <a16:creationId xmlns:a16="http://schemas.microsoft.com/office/drawing/2014/main" id="{BC831A37-E438-8943-894F-27D89395DC1C}"/>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tored Data 71">
                  <a:extLst>
                    <a:ext uri="{FF2B5EF4-FFF2-40B4-BE49-F238E27FC236}">
                      <a16:creationId xmlns:a16="http://schemas.microsoft.com/office/drawing/2014/main" id="{E5BB0ED8-F4E2-AA44-9B08-B77CA78EDA40}"/>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6AAE5868-F005-3A49-8F61-8FDBA3F24081}"/>
                  </a:ext>
                </a:extLst>
              </p:cNvPr>
              <p:cNvGrpSpPr/>
              <p:nvPr/>
            </p:nvGrpSpPr>
            <p:grpSpPr>
              <a:xfrm>
                <a:off x="8524804" y="5740592"/>
                <a:ext cx="380776" cy="117436"/>
                <a:chOff x="1486315" y="1289057"/>
                <a:chExt cx="380776" cy="117436"/>
              </a:xfrm>
            </p:grpSpPr>
            <p:cxnSp>
              <p:nvCxnSpPr>
                <p:cNvPr id="40" name="Straight Connector 39">
                  <a:extLst>
                    <a:ext uri="{FF2B5EF4-FFF2-40B4-BE49-F238E27FC236}">
                      <a16:creationId xmlns:a16="http://schemas.microsoft.com/office/drawing/2014/main" id="{791E82A1-39A7-CD43-B391-1A1E9531EDB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0DBB374-8F8B-3444-B884-D717D4DF4641}"/>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7" name="Group 96">
              <a:extLst>
                <a:ext uri="{FF2B5EF4-FFF2-40B4-BE49-F238E27FC236}">
                  <a16:creationId xmlns:a16="http://schemas.microsoft.com/office/drawing/2014/main" id="{2D65D6A8-7A97-BB4B-8504-7274FE63F3EF}"/>
                </a:ext>
              </a:extLst>
            </p:cNvPr>
            <p:cNvGrpSpPr/>
            <p:nvPr/>
          </p:nvGrpSpPr>
          <p:grpSpPr>
            <a:xfrm>
              <a:off x="5643012" y="3830765"/>
              <a:ext cx="829073" cy="1169551"/>
              <a:chOff x="851338" y="3037490"/>
              <a:chExt cx="829073" cy="1169551"/>
            </a:xfrm>
          </p:grpSpPr>
          <p:sp>
            <p:nvSpPr>
              <p:cNvPr id="98" name="TextBox 97">
                <a:extLst>
                  <a:ext uri="{FF2B5EF4-FFF2-40B4-BE49-F238E27FC236}">
                    <a16:creationId xmlns:a16="http://schemas.microsoft.com/office/drawing/2014/main" id="{530C1E1E-A077-0742-B73C-AF449F8E722F}"/>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99" name="Straight Connector 98">
                <a:extLst>
                  <a:ext uri="{FF2B5EF4-FFF2-40B4-BE49-F238E27FC236}">
                    <a16:creationId xmlns:a16="http://schemas.microsoft.com/office/drawing/2014/main" id="{E2A16479-AB5B-B446-8A8C-B09DDE84657E}"/>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91EEC2-E842-AF42-A6C4-1F8BA4E5B926}"/>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79BAC243-8A5A-144B-86B1-475987188292}"/>
                </a:ext>
              </a:extLst>
            </p:cNvPr>
            <p:cNvSpPr txBox="1"/>
            <p:nvPr/>
          </p:nvSpPr>
          <p:spPr>
            <a:xfrm>
              <a:off x="5394205" y="2984957"/>
              <a:ext cx="287258" cy="276999"/>
            </a:xfrm>
            <a:prstGeom prst="rect">
              <a:avLst/>
            </a:prstGeom>
            <a:noFill/>
          </p:spPr>
          <p:txBody>
            <a:bodyPr wrap="none" rtlCol="0">
              <a:spAutoFit/>
            </a:bodyPr>
            <a:lstStyle/>
            <a:p>
              <a:r>
                <a:rPr lang="en-US" sz="1200" dirty="0"/>
                <a:t>A</a:t>
              </a:r>
              <a:endParaRPr lang="en-US" dirty="0"/>
            </a:p>
          </p:txBody>
        </p:sp>
        <p:sp>
          <p:nvSpPr>
            <p:cNvPr id="120" name="TextBox 119">
              <a:extLst>
                <a:ext uri="{FF2B5EF4-FFF2-40B4-BE49-F238E27FC236}">
                  <a16:creationId xmlns:a16="http://schemas.microsoft.com/office/drawing/2014/main" id="{96AAE706-C565-534F-8EEB-449F4D2AFA3F}"/>
                </a:ext>
              </a:extLst>
            </p:cNvPr>
            <p:cNvSpPr txBox="1"/>
            <p:nvPr/>
          </p:nvSpPr>
          <p:spPr>
            <a:xfrm>
              <a:off x="5398617" y="3187267"/>
              <a:ext cx="287258" cy="276999"/>
            </a:xfrm>
            <a:prstGeom prst="rect">
              <a:avLst/>
            </a:prstGeom>
            <a:noFill/>
          </p:spPr>
          <p:txBody>
            <a:bodyPr wrap="none" rtlCol="0">
              <a:spAutoFit/>
            </a:bodyPr>
            <a:lstStyle/>
            <a:p>
              <a:r>
                <a:rPr lang="en-US" sz="1200" dirty="0"/>
                <a:t>B</a:t>
              </a:r>
              <a:endParaRPr lang="en-US" dirty="0"/>
            </a:p>
          </p:txBody>
        </p:sp>
        <p:sp>
          <p:nvSpPr>
            <p:cNvPr id="121" name="TextBox 120">
              <a:extLst>
                <a:ext uri="{FF2B5EF4-FFF2-40B4-BE49-F238E27FC236}">
                  <a16:creationId xmlns:a16="http://schemas.microsoft.com/office/drawing/2014/main" id="{996D2334-189B-0441-A933-DAE71AA94072}"/>
                </a:ext>
              </a:extLst>
            </p:cNvPr>
            <p:cNvSpPr txBox="1"/>
            <p:nvPr/>
          </p:nvSpPr>
          <p:spPr>
            <a:xfrm>
              <a:off x="6465282" y="3094267"/>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51DCAF1-F097-304E-B532-814B37EF51E4}"/>
                    </a:ext>
                  </a:extLst>
                </p:cNvPr>
                <p:cNvSpPr txBox="1"/>
                <p:nvPr/>
              </p:nvSpPr>
              <p:spPr>
                <a:xfrm>
                  <a:off x="5558145" y="3570214"/>
                  <a:ext cx="890950"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30" name="TextBox 129">
                  <a:extLst>
                    <a:ext uri="{FF2B5EF4-FFF2-40B4-BE49-F238E27FC236}">
                      <a16:creationId xmlns:a16="http://schemas.microsoft.com/office/drawing/2014/main" id="{151DCAF1-F097-304E-B532-814B37EF51E4}"/>
                    </a:ext>
                  </a:extLst>
                </p:cNvPr>
                <p:cNvSpPr txBox="1">
                  <a:spLocks noRot="1" noChangeAspect="1" noMove="1" noResize="1" noEditPoints="1" noAdjustHandles="1" noChangeArrowheads="1" noChangeShapeType="1" noTextEdit="1"/>
                </p:cNvSpPr>
                <p:nvPr/>
              </p:nvSpPr>
              <p:spPr>
                <a:xfrm>
                  <a:off x="5558145" y="3570214"/>
                  <a:ext cx="890950" cy="221536"/>
                </a:xfrm>
                <a:prstGeom prst="rect">
                  <a:avLst/>
                </a:prstGeom>
                <a:blipFill>
                  <a:blip r:embed="rId9"/>
                  <a:stretch>
                    <a:fillRect l="-2817" r="-2817" b="-22222"/>
                  </a:stretch>
                </a:blipFill>
              </p:spPr>
              <p:txBody>
                <a:bodyPr/>
                <a:lstStyle/>
                <a:p>
                  <a:r>
                    <a:rPr lang="en-US">
                      <a:noFill/>
                    </a:rPr>
                    <a:t> </a:t>
                  </a:r>
                </a:p>
              </p:txBody>
            </p:sp>
          </mc:Fallback>
        </mc:AlternateContent>
      </p:grpSp>
      <p:sp>
        <p:nvSpPr>
          <p:cNvPr id="62" name="TextBox 61">
            <a:extLst>
              <a:ext uri="{FF2B5EF4-FFF2-40B4-BE49-F238E27FC236}">
                <a16:creationId xmlns:a16="http://schemas.microsoft.com/office/drawing/2014/main" id="{9C6221AB-7E26-D448-8B27-85F92A3C8814}"/>
              </a:ext>
            </a:extLst>
          </p:cNvPr>
          <p:cNvSpPr txBox="1"/>
          <p:nvPr/>
        </p:nvSpPr>
        <p:spPr>
          <a:xfrm>
            <a:off x="2733965" y="215473"/>
            <a:ext cx="562975" cy="307777"/>
          </a:xfrm>
          <a:prstGeom prst="rect">
            <a:avLst/>
          </a:prstGeom>
          <a:noFill/>
        </p:spPr>
        <p:txBody>
          <a:bodyPr wrap="none" rtlCol="0">
            <a:spAutoFit/>
          </a:bodyPr>
          <a:lstStyle/>
          <a:p>
            <a:r>
              <a:rPr lang="en-US" dirty="0"/>
              <a:t>NOT</a:t>
            </a:r>
          </a:p>
        </p:txBody>
      </p:sp>
      <p:sp>
        <p:nvSpPr>
          <p:cNvPr id="122" name="TextBox 121">
            <a:extLst>
              <a:ext uri="{FF2B5EF4-FFF2-40B4-BE49-F238E27FC236}">
                <a16:creationId xmlns:a16="http://schemas.microsoft.com/office/drawing/2014/main" id="{99BE869F-A44E-794D-872F-E60ABDD85095}"/>
              </a:ext>
            </a:extLst>
          </p:cNvPr>
          <p:cNvSpPr txBox="1"/>
          <p:nvPr/>
        </p:nvSpPr>
        <p:spPr>
          <a:xfrm>
            <a:off x="4213885" y="215473"/>
            <a:ext cx="564578" cy="307777"/>
          </a:xfrm>
          <a:prstGeom prst="rect">
            <a:avLst/>
          </a:prstGeom>
          <a:noFill/>
        </p:spPr>
        <p:txBody>
          <a:bodyPr wrap="none" rtlCol="0">
            <a:spAutoFit/>
          </a:bodyPr>
          <a:lstStyle/>
          <a:p>
            <a:r>
              <a:rPr lang="en-US" dirty="0"/>
              <a:t>AND</a:t>
            </a:r>
          </a:p>
        </p:txBody>
      </p:sp>
      <p:sp>
        <p:nvSpPr>
          <p:cNvPr id="124" name="TextBox 123">
            <a:extLst>
              <a:ext uri="{FF2B5EF4-FFF2-40B4-BE49-F238E27FC236}">
                <a16:creationId xmlns:a16="http://schemas.microsoft.com/office/drawing/2014/main" id="{33E9A228-E98F-6045-9F50-0C7AB1C60B94}"/>
              </a:ext>
            </a:extLst>
          </p:cNvPr>
          <p:cNvSpPr txBox="1"/>
          <p:nvPr/>
        </p:nvSpPr>
        <p:spPr>
          <a:xfrm>
            <a:off x="5621581" y="215473"/>
            <a:ext cx="453970" cy="307777"/>
          </a:xfrm>
          <a:prstGeom prst="rect">
            <a:avLst/>
          </a:prstGeom>
          <a:noFill/>
        </p:spPr>
        <p:txBody>
          <a:bodyPr wrap="none" rtlCol="0">
            <a:spAutoFit/>
          </a:bodyPr>
          <a:lstStyle/>
          <a:p>
            <a:r>
              <a:rPr lang="en-US" dirty="0"/>
              <a:t>OR</a:t>
            </a:r>
          </a:p>
        </p:txBody>
      </p:sp>
      <p:sp>
        <p:nvSpPr>
          <p:cNvPr id="131" name="TextBox 130">
            <a:extLst>
              <a:ext uri="{FF2B5EF4-FFF2-40B4-BE49-F238E27FC236}">
                <a16:creationId xmlns:a16="http://schemas.microsoft.com/office/drawing/2014/main" id="{C02D6F8C-107E-1D44-9588-F72542199560}"/>
              </a:ext>
            </a:extLst>
          </p:cNvPr>
          <p:cNvSpPr txBox="1"/>
          <p:nvPr/>
        </p:nvSpPr>
        <p:spPr>
          <a:xfrm>
            <a:off x="7100734" y="215473"/>
            <a:ext cx="574196" cy="307777"/>
          </a:xfrm>
          <a:prstGeom prst="rect">
            <a:avLst/>
          </a:prstGeom>
          <a:noFill/>
        </p:spPr>
        <p:txBody>
          <a:bodyPr wrap="none" rtlCol="0">
            <a:spAutoFit/>
          </a:bodyPr>
          <a:lstStyle/>
          <a:p>
            <a:r>
              <a:rPr lang="en-US" dirty="0"/>
              <a:t>XOR</a:t>
            </a:r>
          </a:p>
        </p:txBody>
      </p:sp>
      <p:sp>
        <p:nvSpPr>
          <p:cNvPr id="132" name="TextBox 131">
            <a:extLst>
              <a:ext uri="{FF2B5EF4-FFF2-40B4-BE49-F238E27FC236}">
                <a16:creationId xmlns:a16="http://schemas.microsoft.com/office/drawing/2014/main" id="{87C63366-505C-BC43-B63A-ED0E099F9119}"/>
              </a:ext>
            </a:extLst>
          </p:cNvPr>
          <p:cNvSpPr txBox="1"/>
          <p:nvPr/>
        </p:nvSpPr>
        <p:spPr>
          <a:xfrm>
            <a:off x="4213885" y="2711372"/>
            <a:ext cx="694421" cy="307777"/>
          </a:xfrm>
          <a:prstGeom prst="rect">
            <a:avLst/>
          </a:prstGeom>
          <a:noFill/>
        </p:spPr>
        <p:txBody>
          <a:bodyPr wrap="none" rtlCol="0">
            <a:spAutoFit/>
          </a:bodyPr>
          <a:lstStyle/>
          <a:p>
            <a:r>
              <a:rPr lang="en-US" dirty="0"/>
              <a:t>NAND</a:t>
            </a:r>
          </a:p>
        </p:txBody>
      </p:sp>
      <p:sp>
        <p:nvSpPr>
          <p:cNvPr id="133" name="TextBox 132">
            <a:extLst>
              <a:ext uri="{FF2B5EF4-FFF2-40B4-BE49-F238E27FC236}">
                <a16:creationId xmlns:a16="http://schemas.microsoft.com/office/drawing/2014/main" id="{6AD44827-064C-054C-8E19-45336CF3B674}"/>
              </a:ext>
            </a:extLst>
          </p:cNvPr>
          <p:cNvSpPr txBox="1"/>
          <p:nvPr/>
        </p:nvSpPr>
        <p:spPr>
          <a:xfrm>
            <a:off x="5621581" y="2711372"/>
            <a:ext cx="583814" cy="307777"/>
          </a:xfrm>
          <a:prstGeom prst="rect">
            <a:avLst/>
          </a:prstGeom>
          <a:noFill/>
        </p:spPr>
        <p:txBody>
          <a:bodyPr wrap="none" rtlCol="0">
            <a:spAutoFit/>
          </a:bodyPr>
          <a:lstStyle/>
          <a:p>
            <a:r>
              <a:rPr lang="en-US" dirty="0"/>
              <a:t>NOR</a:t>
            </a:r>
          </a:p>
        </p:txBody>
      </p:sp>
      <p:sp>
        <p:nvSpPr>
          <p:cNvPr id="134" name="TextBox 133">
            <a:extLst>
              <a:ext uri="{FF2B5EF4-FFF2-40B4-BE49-F238E27FC236}">
                <a16:creationId xmlns:a16="http://schemas.microsoft.com/office/drawing/2014/main" id="{028AA9E9-FEA1-2446-AED5-F4459BE7F632}"/>
              </a:ext>
            </a:extLst>
          </p:cNvPr>
          <p:cNvSpPr txBox="1"/>
          <p:nvPr/>
        </p:nvSpPr>
        <p:spPr>
          <a:xfrm>
            <a:off x="7100734" y="2711372"/>
            <a:ext cx="704039" cy="307777"/>
          </a:xfrm>
          <a:prstGeom prst="rect">
            <a:avLst/>
          </a:prstGeom>
          <a:noFill/>
        </p:spPr>
        <p:txBody>
          <a:bodyPr wrap="none" rtlCol="0">
            <a:spAutoFit/>
          </a:bodyPr>
          <a:lstStyle/>
          <a:p>
            <a:r>
              <a:rPr lang="en-US" dirty="0"/>
              <a:t>XNOR</a:t>
            </a:r>
          </a:p>
        </p:txBody>
      </p:sp>
      <p:grpSp>
        <p:nvGrpSpPr>
          <p:cNvPr id="63" name="Group 62">
            <a:extLst>
              <a:ext uri="{FF2B5EF4-FFF2-40B4-BE49-F238E27FC236}">
                <a16:creationId xmlns:a16="http://schemas.microsoft.com/office/drawing/2014/main" id="{13144CFD-9B7E-E845-A0CC-49CF9AE8BC09}"/>
              </a:ext>
            </a:extLst>
          </p:cNvPr>
          <p:cNvGrpSpPr/>
          <p:nvPr/>
        </p:nvGrpSpPr>
        <p:grpSpPr>
          <a:xfrm>
            <a:off x="1047070" y="3336204"/>
            <a:ext cx="829073" cy="1169551"/>
            <a:chOff x="1047070" y="3336204"/>
            <a:chExt cx="829073" cy="1169551"/>
          </a:xfrm>
        </p:grpSpPr>
        <p:sp>
          <p:nvSpPr>
            <p:cNvPr id="135" name="TextBox 134">
              <a:extLst>
                <a:ext uri="{FF2B5EF4-FFF2-40B4-BE49-F238E27FC236}">
                  <a16:creationId xmlns:a16="http://schemas.microsoft.com/office/drawing/2014/main" id="{8CC30383-D08A-D847-B1EF-0AC428AA715C}"/>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136" name="Straight Connector 135">
              <a:extLst>
                <a:ext uri="{FF2B5EF4-FFF2-40B4-BE49-F238E27FC236}">
                  <a16:creationId xmlns:a16="http://schemas.microsoft.com/office/drawing/2014/main" id="{EE7C59EE-87A0-0B49-8029-0CAEE5D820C0}"/>
                </a:ext>
              </a:extLst>
            </p:cNvPr>
            <p:cNvCxnSpPr/>
            <p:nvPr/>
          </p:nvCxnSpPr>
          <p:spPr>
            <a:xfrm>
              <a:off x="1078601" y="3567431"/>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EA69F59-35C5-714D-83D3-6986CDF505D1}"/>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66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E3CCE-766E-9447-BFD4-B755C4AD2444}"/>
              </a:ext>
            </a:extLst>
          </p:cNvPr>
          <p:cNvSpPr>
            <a:spLocks noGrp="1"/>
          </p:cNvSpPr>
          <p:nvPr>
            <p:ph type="title"/>
          </p:nvPr>
        </p:nvSpPr>
        <p:spPr/>
        <p:txBody>
          <a:bodyPr/>
          <a:lstStyle/>
          <a:p>
            <a:r>
              <a:rPr lang="en-US" dirty="0"/>
              <a:t>Equivalent Circuits</a:t>
            </a:r>
          </a:p>
        </p:txBody>
      </p:sp>
      <p:sp>
        <p:nvSpPr>
          <p:cNvPr id="5" name="Text Placeholder 4">
            <a:extLst>
              <a:ext uri="{FF2B5EF4-FFF2-40B4-BE49-F238E27FC236}">
                <a16:creationId xmlns:a16="http://schemas.microsoft.com/office/drawing/2014/main" id="{00078993-035C-2D42-8A84-3C8A6D84B991}"/>
              </a:ext>
            </a:extLst>
          </p:cNvPr>
          <p:cNvSpPr>
            <a:spLocks noGrp="1"/>
          </p:cNvSpPr>
          <p:nvPr>
            <p:ph type="body" idx="1"/>
          </p:nvPr>
        </p:nvSpPr>
        <p:spPr>
          <a:xfrm>
            <a:off x="1732700" y="1250512"/>
            <a:ext cx="5897060" cy="1659900"/>
          </a:xfrm>
        </p:spPr>
        <p:txBody>
          <a:bodyPr/>
          <a:lstStyle/>
          <a:p>
            <a:r>
              <a:rPr lang="en-US" sz="1800" dirty="0"/>
              <a:t>Two circuits (or logic expressions) are </a:t>
            </a:r>
            <a:r>
              <a:rPr lang="en-US" sz="1800" b="1" i="1" dirty="0"/>
              <a:t>equivalent</a:t>
            </a:r>
            <a:r>
              <a:rPr lang="en-US" sz="1800" dirty="0"/>
              <a:t> if they compute the same Boolean function (i.e. have the same truth table).</a:t>
            </a:r>
          </a:p>
        </p:txBody>
      </p:sp>
      <p:pic>
        <p:nvPicPr>
          <p:cNvPr id="100" name="Picture 99">
            <a:extLst>
              <a:ext uri="{FF2B5EF4-FFF2-40B4-BE49-F238E27FC236}">
                <a16:creationId xmlns:a16="http://schemas.microsoft.com/office/drawing/2014/main" id="{D15DA9C0-B414-C348-9FD5-C493A8198267}"/>
              </a:ext>
            </a:extLst>
          </p:cNvPr>
          <p:cNvPicPr>
            <a:picLocks noChangeAspect="1"/>
          </p:cNvPicPr>
          <p:nvPr/>
        </p:nvPicPr>
        <p:blipFill>
          <a:blip r:embed="rId3"/>
          <a:stretch>
            <a:fillRect/>
          </a:stretch>
        </p:blipFill>
        <p:spPr>
          <a:xfrm>
            <a:off x="588138" y="2343263"/>
            <a:ext cx="2460393" cy="847288"/>
          </a:xfrm>
          <a:prstGeom prst="rect">
            <a:avLst/>
          </a:prstGeom>
        </p:spPr>
      </p:pic>
      <p:grpSp>
        <p:nvGrpSpPr>
          <p:cNvPr id="109" name="Group 108">
            <a:extLst>
              <a:ext uri="{FF2B5EF4-FFF2-40B4-BE49-F238E27FC236}">
                <a16:creationId xmlns:a16="http://schemas.microsoft.com/office/drawing/2014/main" id="{4455F549-C84D-4D4E-BEB9-2D856B6D5461}"/>
              </a:ext>
            </a:extLst>
          </p:cNvPr>
          <p:cNvGrpSpPr/>
          <p:nvPr/>
        </p:nvGrpSpPr>
        <p:grpSpPr>
          <a:xfrm>
            <a:off x="1518204" y="3139144"/>
            <a:ext cx="2112894" cy="2004356"/>
            <a:chOff x="1844776" y="3047056"/>
            <a:chExt cx="2112894" cy="2004356"/>
          </a:xfrm>
        </p:grpSpPr>
        <p:pic>
          <p:nvPicPr>
            <p:cNvPr id="107" name="Picture 106">
              <a:extLst>
                <a:ext uri="{FF2B5EF4-FFF2-40B4-BE49-F238E27FC236}">
                  <a16:creationId xmlns:a16="http://schemas.microsoft.com/office/drawing/2014/main" id="{36D01328-A750-DE42-B5CE-F7D7537A905A}"/>
                </a:ext>
              </a:extLst>
            </p:cNvPr>
            <p:cNvPicPr>
              <a:picLocks noChangeAspect="1"/>
            </p:cNvPicPr>
            <p:nvPr/>
          </p:nvPicPr>
          <p:blipFill>
            <a:blip r:embed="rId4"/>
            <a:stretch>
              <a:fillRect/>
            </a:stretch>
          </p:blipFill>
          <p:spPr>
            <a:xfrm>
              <a:off x="2655627" y="3174938"/>
              <a:ext cx="1302043" cy="1876474"/>
            </a:xfrm>
            <a:prstGeom prst="rect">
              <a:avLst/>
            </a:prstGeom>
          </p:spPr>
        </p:pic>
        <p:sp>
          <p:nvSpPr>
            <p:cNvPr id="105" name="Freeform 104">
              <a:extLst>
                <a:ext uri="{FF2B5EF4-FFF2-40B4-BE49-F238E27FC236}">
                  <a16:creationId xmlns:a16="http://schemas.microsoft.com/office/drawing/2014/main" id="{76626BA8-5321-8142-AE59-61CF780C13EC}"/>
                </a:ext>
              </a:extLst>
            </p:cNvPr>
            <p:cNvSpPr/>
            <p:nvPr/>
          </p:nvSpPr>
          <p:spPr>
            <a:xfrm rot="15510252">
              <a:off x="1665860" y="3225972"/>
              <a:ext cx="1069268" cy="711436"/>
            </a:xfrm>
            <a:custGeom>
              <a:avLst/>
              <a:gdLst>
                <a:gd name="connsiteX0" fmla="*/ 13500 w 1069268"/>
                <a:gd name="connsiteY0" fmla="*/ 711436 h 711436"/>
                <a:gd name="connsiteX1" fmla="*/ 13500 w 1069268"/>
                <a:gd name="connsiteY1" fmla="*/ 489841 h 711436"/>
                <a:gd name="connsiteX2" fmla="*/ 25364 w 1069268"/>
                <a:gd name="connsiteY2" fmla="*/ 431527 h 711436"/>
                <a:gd name="connsiteX3" fmla="*/ 49088 w 1069268"/>
                <a:gd name="connsiteY3" fmla="*/ 396538 h 711436"/>
                <a:gd name="connsiteX4" fmla="*/ 60951 w 1069268"/>
                <a:gd name="connsiteY4" fmla="*/ 361549 h 711436"/>
                <a:gd name="connsiteX5" fmla="*/ 108401 w 1069268"/>
                <a:gd name="connsiteY5" fmla="*/ 291572 h 711436"/>
                <a:gd name="connsiteX6" fmla="*/ 120263 w 1069268"/>
                <a:gd name="connsiteY6" fmla="*/ 256583 h 711436"/>
                <a:gd name="connsiteX7" fmla="*/ 167714 w 1069268"/>
                <a:gd name="connsiteY7" fmla="*/ 186606 h 711436"/>
                <a:gd name="connsiteX8" fmla="*/ 191438 w 1069268"/>
                <a:gd name="connsiteY8" fmla="*/ 151618 h 711436"/>
                <a:gd name="connsiteX9" fmla="*/ 215164 w 1069268"/>
                <a:gd name="connsiteY9" fmla="*/ 116629 h 711436"/>
                <a:gd name="connsiteX10" fmla="*/ 250752 w 1069268"/>
                <a:gd name="connsiteY10" fmla="*/ 104965 h 711436"/>
                <a:gd name="connsiteX11" fmla="*/ 321927 w 1069268"/>
                <a:gd name="connsiteY11" fmla="*/ 58314 h 711436"/>
                <a:gd name="connsiteX12" fmla="*/ 404965 w 1069268"/>
                <a:gd name="connsiteY12" fmla="*/ 34988 h 711436"/>
                <a:gd name="connsiteX13" fmla="*/ 440553 w 1069268"/>
                <a:gd name="connsiteY13" fmla="*/ 23326 h 711436"/>
                <a:gd name="connsiteX14" fmla="*/ 784567 w 1069268"/>
                <a:gd name="connsiteY14" fmla="*/ 0 h 711436"/>
                <a:gd name="connsiteX15" fmla="*/ 1069268 w 1069268"/>
                <a:gd name="connsiteY15" fmla="*/ 11663 h 7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711436" extrusionOk="0">
                  <a:moveTo>
                    <a:pt x="13500" y="711436"/>
                  </a:moveTo>
                  <a:cubicBezTo>
                    <a:pt x="-10496" y="598212"/>
                    <a:pt x="-9010" y="645403"/>
                    <a:pt x="13500" y="489841"/>
                  </a:cubicBezTo>
                  <a:cubicBezTo>
                    <a:pt x="16804" y="470366"/>
                    <a:pt x="15819" y="450166"/>
                    <a:pt x="25364" y="431527"/>
                  </a:cubicBezTo>
                  <a:cubicBezTo>
                    <a:pt x="28999" y="419741"/>
                    <a:pt x="42506" y="410213"/>
                    <a:pt x="49088" y="396538"/>
                  </a:cubicBezTo>
                  <a:cubicBezTo>
                    <a:pt x="53149" y="384704"/>
                    <a:pt x="55636" y="372658"/>
                    <a:pt x="60951" y="361549"/>
                  </a:cubicBezTo>
                  <a:cubicBezTo>
                    <a:pt x="74800" y="337044"/>
                    <a:pt x="108401" y="291572"/>
                    <a:pt x="108401" y="291572"/>
                  </a:cubicBezTo>
                  <a:cubicBezTo>
                    <a:pt x="111732" y="279815"/>
                    <a:pt x="113486" y="267993"/>
                    <a:pt x="120263" y="256583"/>
                  </a:cubicBezTo>
                  <a:cubicBezTo>
                    <a:pt x="133731" y="228450"/>
                    <a:pt x="148723" y="214343"/>
                    <a:pt x="167714" y="186606"/>
                  </a:cubicBezTo>
                  <a:cubicBezTo>
                    <a:pt x="177746" y="169574"/>
                    <a:pt x="185230" y="155447"/>
                    <a:pt x="191438" y="151618"/>
                  </a:cubicBezTo>
                  <a:cubicBezTo>
                    <a:pt x="197384" y="139638"/>
                    <a:pt x="202985" y="122164"/>
                    <a:pt x="215164" y="116629"/>
                  </a:cubicBezTo>
                  <a:cubicBezTo>
                    <a:pt x="227439" y="113356"/>
                    <a:pt x="240044" y="113241"/>
                    <a:pt x="250752" y="104965"/>
                  </a:cubicBezTo>
                  <a:cubicBezTo>
                    <a:pt x="275998" y="91845"/>
                    <a:pt x="296937" y="69704"/>
                    <a:pt x="321927" y="58314"/>
                  </a:cubicBezTo>
                  <a:cubicBezTo>
                    <a:pt x="418212" y="20757"/>
                    <a:pt x="303301" y="52035"/>
                    <a:pt x="404965" y="34988"/>
                  </a:cubicBezTo>
                  <a:cubicBezTo>
                    <a:pt x="414831" y="31964"/>
                    <a:pt x="427053" y="24542"/>
                    <a:pt x="440553" y="23326"/>
                  </a:cubicBezTo>
                  <a:cubicBezTo>
                    <a:pt x="535416" y="7247"/>
                    <a:pt x="702404" y="-5263"/>
                    <a:pt x="784567" y="0"/>
                  </a:cubicBezTo>
                  <a:cubicBezTo>
                    <a:pt x="990486" y="8977"/>
                    <a:pt x="887180" y="16313"/>
                    <a:pt x="1069268" y="11663"/>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Rounded Rectangle 105">
            <a:extLst>
              <a:ext uri="{FF2B5EF4-FFF2-40B4-BE49-F238E27FC236}">
                <a16:creationId xmlns:a16="http://schemas.microsoft.com/office/drawing/2014/main" id="{FDBCB266-6675-D848-BB02-2653B60B66D2}"/>
              </a:ext>
            </a:extLst>
          </p:cNvPr>
          <p:cNvSpPr/>
          <p:nvPr/>
        </p:nvSpPr>
        <p:spPr>
          <a:xfrm>
            <a:off x="2407277" y="3985076"/>
            <a:ext cx="980637" cy="334354"/>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CC26333B-D2B7-9C44-BDA0-57C0931D4FDC}"/>
              </a:ext>
            </a:extLst>
          </p:cNvPr>
          <p:cNvGrpSpPr/>
          <p:nvPr/>
        </p:nvGrpSpPr>
        <p:grpSpPr>
          <a:xfrm>
            <a:off x="3489157" y="2772739"/>
            <a:ext cx="1764727" cy="1403484"/>
            <a:chOff x="3815729" y="2680651"/>
            <a:chExt cx="1764727" cy="1403484"/>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1B4C4C-6A39-0247-BD3F-17E9FE53F1FA}"/>
                    </a:ext>
                  </a:extLst>
                </p:cNvPr>
                <p:cNvSpPr txBox="1"/>
                <p:nvPr/>
              </p:nvSpPr>
              <p:spPr>
                <a:xfrm>
                  <a:off x="4134739" y="2680651"/>
                  <a:ext cx="1445717" cy="493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𝑍</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𝐴</m:t>
                            </m:r>
                          </m:e>
                        </m:acc>
                        <m:r>
                          <a:rPr lang="en-US" sz="3200" b="0" i="1" smtClean="0">
                            <a:latin typeface="Cambria Math" panose="02040503050406030204" pitchFamily="18" charset="0"/>
                          </a:rPr>
                          <m:t>𝐵</m:t>
                        </m:r>
                      </m:oMath>
                    </m:oMathPara>
                  </a14:m>
                  <a:endParaRPr lang="en-US" sz="3200" dirty="0"/>
                </a:p>
              </p:txBody>
            </p:sp>
          </mc:Choice>
          <mc:Fallback xmlns="">
            <p:sp>
              <p:nvSpPr>
                <p:cNvPr id="110" name="TextBox 109">
                  <a:extLst>
                    <a:ext uri="{FF2B5EF4-FFF2-40B4-BE49-F238E27FC236}">
                      <a16:creationId xmlns:a16="http://schemas.microsoft.com/office/drawing/2014/main" id="{421B4C4C-6A39-0247-BD3F-17E9FE53F1FA}"/>
                    </a:ext>
                  </a:extLst>
                </p:cNvPr>
                <p:cNvSpPr txBox="1">
                  <a:spLocks noRot="1" noChangeAspect="1" noMove="1" noResize="1" noEditPoints="1" noAdjustHandles="1" noChangeArrowheads="1" noChangeShapeType="1" noTextEdit="1"/>
                </p:cNvSpPr>
                <p:nvPr/>
              </p:nvSpPr>
              <p:spPr>
                <a:xfrm>
                  <a:off x="4134739" y="2680651"/>
                  <a:ext cx="1445717" cy="493597"/>
                </a:xfrm>
                <a:prstGeom prst="rect">
                  <a:avLst/>
                </a:prstGeom>
                <a:blipFill>
                  <a:blip r:embed="rId5"/>
                  <a:stretch>
                    <a:fillRect l="-5310" t="-2564" r="-4425" b="-7692"/>
                  </a:stretch>
                </a:blipFill>
              </p:spPr>
              <p:txBody>
                <a:bodyPr/>
                <a:lstStyle/>
                <a:p>
                  <a:r>
                    <a:rPr lang="en-US">
                      <a:noFill/>
                    </a:rPr>
                    <a:t> </a:t>
                  </a:r>
                </a:p>
              </p:txBody>
            </p:sp>
          </mc:Fallback>
        </mc:AlternateContent>
        <p:sp>
          <p:nvSpPr>
            <p:cNvPr id="111" name="Freeform 110">
              <a:extLst>
                <a:ext uri="{FF2B5EF4-FFF2-40B4-BE49-F238E27FC236}">
                  <a16:creationId xmlns:a16="http://schemas.microsoft.com/office/drawing/2014/main" id="{3D6A5980-4B1D-FE4C-98E8-46E03C29FFEC}"/>
                </a:ext>
              </a:extLst>
            </p:cNvPr>
            <p:cNvSpPr/>
            <p:nvPr/>
          </p:nvSpPr>
          <p:spPr>
            <a:xfrm rot="10503013">
              <a:off x="3815729" y="3172583"/>
              <a:ext cx="946646" cy="848323"/>
            </a:xfrm>
            <a:custGeom>
              <a:avLst/>
              <a:gdLst>
                <a:gd name="connsiteX0" fmla="*/ 11952 w 946646"/>
                <a:gd name="connsiteY0" fmla="*/ 848323 h 848323"/>
                <a:gd name="connsiteX1" fmla="*/ 11952 w 946646"/>
                <a:gd name="connsiteY1" fmla="*/ 584091 h 848323"/>
                <a:gd name="connsiteX2" fmla="*/ 22455 w 946646"/>
                <a:gd name="connsiteY2" fmla="*/ 514556 h 848323"/>
                <a:gd name="connsiteX3" fmla="*/ 43459 w 946646"/>
                <a:gd name="connsiteY3" fmla="*/ 472836 h 848323"/>
                <a:gd name="connsiteX4" fmla="*/ 53961 w 946646"/>
                <a:gd name="connsiteY4" fmla="*/ 431115 h 848323"/>
                <a:gd name="connsiteX5" fmla="*/ 95970 w 946646"/>
                <a:gd name="connsiteY5" fmla="*/ 347673 h 848323"/>
                <a:gd name="connsiteX6" fmla="*/ 106472 w 946646"/>
                <a:gd name="connsiteY6" fmla="*/ 305953 h 848323"/>
                <a:gd name="connsiteX7" fmla="*/ 148481 w 946646"/>
                <a:gd name="connsiteY7" fmla="*/ 222511 h 848323"/>
                <a:gd name="connsiteX8" fmla="*/ 169485 w 946646"/>
                <a:gd name="connsiteY8" fmla="*/ 180790 h 848323"/>
                <a:gd name="connsiteX9" fmla="*/ 190489 w 946646"/>
                <a:gd name="connsiteY9" fmla="*/ 139070 h 848323"/>
                <a:gd name="connsiteX10" fmla="*/ 221996 w 946646"/>
                <a:gd name="connsiteY10" fmla="*/ 125162 h 848323"/>
                <a:gd name="connsiteX11" fmla="*/ 285009 w 946646"/>
                <a:gd name="connsiteY11" fmla="*/ 69535 h 848323"/>
                <a:gd name="connsiteX12" fmla="*/ 358524 w 946646"/>
                <a:gd name="connsiteY12" fmla="*/ 41720 h 848323"/>
                <a:gd name="connsiteX13" fmla="*/ 390031 w 946646"/>
                <a:gd name="connsiteY13" fmla="*/ 27814 h 848323"/>
                <a:gd name="connsiteX14" fmla="*/ 694594 w 946646"/>
                <a:gd name="connsiteY14" fmla="*/ 0 h 848323"/>
                <a:gd name="connsiteX15" fmla="*/ 946646 w 946646"/>
                <a:gd name="connsiteY15" fmla="*/ 13907 h 8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6646" h="848323" extrusionOk="0">
                  <a:moveTo>
                    <a:pt x="11952" y="848323"/>
                  </a:moveTo>
                  <a:cubicBezTo>
                    <a:pt x="-6762" y="715891"/>
                    <a:pt x="-12099" y="770539"/>
                    <a:pt x="11952" y="584091"/>
                  </a:cubicBezTo>
                  <a:cubicBezTo>
                    <a:pt x="18192" y="561498"/>
                    <a:pt x="15098" y="536724"/>
                    <a:pt x="22455" y="514556"/>
                  </a:cubicBezTo>
                  <a:cubicBezTo>
                    <a:pt x="25565" y="500198"/>
                    <a:pt x="37697" y="488430"/>
                    <a:pt x="43459" y="472836"/>
                  </a:cubicBezTo>
                  <a:cubicBezTo>
                    <a:pt x="47793" y="459386"/>
                    <a:pt x="50092" y="444650"/>
                    <a:pt x="53961" y="431115"/>
                  </a:cubicBezTo>
                  <a:cubicBezTo>
                    <a:pt x="66222" y="401894"/>
                    <a:pt x="95970" y="347673"/>
                    <a:pt x="95970" y="347673"/>
                  </a:cubicBezTo>
                  <a:cubicBezTo>
                    <a:pt x="97622" y="333484"/>
                    <a:pt x="99704" y="320078"/>
                    <a:pt x="106472" y="305953"/>
                  </a:cubicBezTo>
                  <a:cubicBezTo>
                    <a:pt x="118147" y="271160"/>
                    <a:pt x="131874" y="253943"/>
                    <a:pt x="148481" y="222511"/>
                  </a:cubicBezTo>
                  <a:cubicBezTo>
                    <a:pt x="155159" y="216450"/>
                    <a:pt x="165069" y="194648"/>
                    <a:pt x="169485" y="180790"/>
                  </a:cubicBezTo>
                  <a:cubicBezTo>
                    <a:pt x="174641" y="166586"/>
                    <a:pt x="179007" y="144758"/>
                    <a:pt x="190489" y="139070"/>
                  </a:cubicBezTo>
                  <a:cubicBezTo>
                    <a:pt x="201227" y="134784"/>
                    <a:pt x="212418" y="133316"/>
                    <a:pt x="221996" y="125162"/>
                  </a:cubicBezTo>
                  <a:cubicBezTo>
                    <a:pt x="246714" y="113013"/>
                    <a:pt x="261486" y="80626"/>
                    <a:pt x="285009" y="69535"/>
                  </a:cubicBezTo>
                  <a:cubicBezTo>
                    <a:pt x="362227" y="34724"/>
                    <a:pt x="268577" y="65530"/>
                    <a:pt x="358524" y="41720"/>
                  </a:cubicBezTo>
                  <a:cubicBezTo>
                    <a:pt x="368034" y="37879"/>
                    <a:pt x="377385" y="29032"/>
                    <a:pt x="390031" y="27814"/>
                  </a:cubicBezTo>
                  <a:cubicBezTo>
                    <a:pt x="468112" y="8272"/>
                    <a:pt x="622584" y="-1997"/>
                    <a:pt x="694594" y="0"/>
                  </a:cubicBezTo>
                  <a:cubicBezTo>
                    <a:pt x="877345" y="6350"/>
                    <a:pt x="781161" y="20522"/>
                    <a:pt x="946646" y="1390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E66201AE-7A18-7E47-AEB4-A999BA6C032B}"/>
                </a:ext>
              </a:extLst>
            </p:cNvPr>
            <p:cNvSpPr txBox="1"/>
            <p:nvPr/>
          </p:nvSpPr>
          <p:spPr>
            <a:xfrm>
              <a:off x="4216307" y="3684025"/>
              <a:ext cx="726481" cy="400110"/>
            </a:xfrm>
            <a:prstGeom prst="rect">
              <a:avLst/>
            </a:prstGeom>
            <a:noFill/>
          </p:spPr>
          <p:txBody>
            <a:bodyPr wrap="none" rtlCol="0">
              <a:spAutoFit/>
            </a:bodyPr>
            <a:lstStyle/>
            <a:p>
              <a:r>
                <a:rPr lang="en-US" sz="2000" dirty="0"/>
                <a:t>SOP</a:t>
              </a:r>
            </a:p>
          </p:txBody>
        </p:sp>
      </p:grpSp>
      <p:sp>
        <p:nvSpPr>
          <p:cNvPr id="125" name="Slide Number Placeholder 3">
            <a:extLst>
              <a:ext uri="{FF2B5EF4-FFF2-40B4-BE49-F238E27FC236}">
                <a16:creationId xmlns:a16="http://schemas.microsoft.com/office/drawing/2014/main" id="{C56DB8C3-E6A2-6A48-92CD-879B500360D4}"/>
              </a:ext>
            </a:extLst>
          </p:cNvPr>
          <p:cNvSpPr>
            <a:spLocks noGrp="1"/>
          </p:cNvSpPr>
          <p:nvPr>
            <p:ph type="sldNum" idx="10"/>
          </p:nvPr>
        </p:nvSpPr>
        <p:spPr>
          <a:xfrm>
            <a:off x="14288" y="4786313"/>
            <a:ext cx="547687" cy="357187"/>
          </a:xfrm>
        </p:spPr>
        <p:txBody>
          <a:bodyPr/>
          <a:lstStyle/>
          <a:p>
            <a:pPr>
              <a:defRPr/>
            </a:pPr>
            <a:fld id="{E254D74D-04A3-DC41-85BE-66EE1B054D78}" type="slidenum">
              <a:rPr lang="en-US" altLang="en-US" smtClean="0"/>
              <a:pPr>
                <a:defRPr/>
              </a:pPr>
              <a:t>2</a:t>
            </a:fld>
            <a:endParaRPr lang="en-US" altLang="en-US" dirty="0"/>
          </a:p>
        </p:txBody>
      </p:sp>
      <p:grpSp>
        <p:nvGrpSpPr>
          <p:cNvPr id="128" name="Group 127">
            <a:extLst>
              <a:ext uri="{FF2B5EF4-FFF2-40B4-BE49-F238E27FC236}">
                <a16:creationId xmlns:a16="http://schemas.microsoft.com/office/drawing/2014/main" id="{B1078CF1-2069-1B4B-8539-715560556B00}"/>
              </a:ext>
            </a:extLst>
          </p:cNvPr>
          <p:cNvGrpSpPr/>
          <p:nvPr/>
        </p:nvGrpSpPr>
        <p:grpSpPr>
          <a:xfrm>
            <a:off x="5415114" y="3019537"/>
            <a:ext cx="1929208" cy="1383681"/>
            <a:chOff x="5415114" y="3019537"/>
            <a:chExt cx="1929208" cy="1383681"/>
          </a:xfrm>
        </p:grpSpPr>
        <p:sp>
          <p:nvSpPr>
            <p:cNvPr id="114" name="Freeform 113">
              <a:extLst>
                <a:ext uri="{FF2B5EF4-FFF2-40B4-BE49-F238E27FC236}">
                  <a16:creationId xmlns:a16="http://schemas.microsoft.com/office/drawing/2014/main" id="{BD89D346-BEF9-C843-954A-7E1601E1BD87}"/>
                </a:ext>
              </a:extLst>
            </p:cNvPr>
            <p:cNvSpPr/>
            <p:nvPr/>
          </p:nvSpPr>
          <p:spPr>
            <a:xfrm rot="10800000" flipV="1">
              <a:off x="5415114" y="3019537"/>
              <a:ext cx="1069268" cy="803172"/>
            </a:xfrm>
            <a:custGeom>
              <a:avLst/>
              <a:gdLst>
                <a:gd name="connsiteX0" fmla="*/ 13500 w 1069268"/>
                <a:gd name="connsiteY0" fmla="*/ 803172 h 803172"/>
                <a:gd name="connsiteX1" fmla="*/ 13500 w 1069268"/>
                <a:gd name="connsiteY1" fmla="*/ 553004 h 803172"/>
                <a:gd name="connsiteX2" fmla="*/ 25364 w 1069268"/>
                <a:gd name="connsiteY2" fmla="*/ 487170 h 803172"/>
                <a:gd name="connsiteX3" fmla="*/ 49088 w 1069268"/>
                <a:gd name="connsiteY3" fmla="*/ 447670 h 803172"/>
                <a:gd name="connsiteX4" fmla="*/ 60951 w 1069268"/>
                <a:gd name="connsiteY4" fmla="*/ 408169 h 803172"/>
                <a:gd name="connsiteX5" fmla="*/ 108401 w 1069268"/>
                <a:gd name="connsiteY5" fmla="*/ 329169 h 803172"/>
                <a:gd name="connsiteX6" fmla="*/ 120263 w 1069268"/>
                <a:gd name="connsiteY6" fmla="*/ 289669 h 803172"/>
                <a:gd name="connsiteX7" fmla="*/ 167714 w 1069268"/>
                <a:gd name="connsiteY7" fmla="*/ 210668 h 803172"/>
                <a:gd name="connsiteX8" fmla="*/ 191438 w 1069268"/>
                <a:gd name="connsiteY8" fmla="*/ 171168 h 803172"/>
                <a:gd name="connsiteX9" fmla="*/ 215164 w 1069268"/>
                <a:gd name="connsiteY9" fmla="*/ 131668 h 803172"/>
                <a:gd name="connsiteX10" fmla="*/ 250752 w 1069268"/>
                <a:gd name="connsiteY10" fmla="*/ 118500 h 803172"/>
                <a:gd name="connsiteX11" fmla="*/ 321927 w 1069268"/>
                <a:gd name="connsiteY11" fmla="*/ 65834 h 803172"/>
                <a:gd name="connsiteX12" fmla="*/ 404965 w 1069268"/>
                <a:gd name="connsiteY12" fmla="*/ 39500 h 803172"/>
                <a:gd name="connsiteX13" fmla="*/ 440553 w 1069268"/>
                <a:gd name="connsiteY13" fmla="*/ 26333 h 803172"/>
                <a:gd name="connsiteX14" fmla="*/ 784567 w 1069268"/>
                <a:gd name="connsiteY14" fmla="*/ 0 h 803172"/>
                <a:gd name="connsiteX15" fmla="*/ 1069268 w 1069268"/>
                <a:gd name="connsiteY15" fmla="*/ 13167 h 80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803172" extrusionOk="0">
                  <a:moveTo>
                    <a:pt x="13500" y="803172"/>
                  </a:moveTo>
                  <a:cubicBezTo>
                    <a:pt x="-6550" y="678209"/>
                    <a:pt x="-6770" y="727536"/>
                    <a:pt x="13500" y="553004"/>
                  </a:cubicBezTo>
                  <a:cubicBezTo>
                    <a:pt x="18228" y="531288"/>
                    <a:pt x="14650" y="508240"/>
                    <a:pt x="25364" y="487170"/>
                  </a:cubicBezTo>
                  <a:cubicBezTo>
                    <a:pt x="30005" y="472709"/>
                    <a:pt x="42458" y="463228"/>
                    <a:pt x="49088" y="447670"/>
                  </a:cubicBezTo>
                  <a:cubicBezTo>
                    <a:pt x="53398" y="434554"/>
                    <a:pt x="56748" y="421195"/>
                    <a:pt x="60951" y="408169"/>
                  </a:cubicBezTo>
                  <a:cubicBezTo>
                    <a:pt x="74800" y="380504"/>
                    <a:pt x="108401" y="329169"/>
                    <a:pt x="108401" y="329169"/>
                  </a:cubicBezTo>
                  <a:cubicBezTo>
                    <a:pt x="110047" y="315650"/>
                    <a:pt x="112276" y="303604"/>
                    <a:pt x="120263" y="289669"/>
                  </a:cubicBezTo>
                  <a:cubicBezTo>
                    <a:pt x="133810" y="259127"/>
                    <a:pt x="151350" y="237763"/>
                    <a:pt x="167714" y="210668"/>
                  </a:cubicBezTo>
                  <a:cubicBezTo>
                    <a:pt x="176540" y="200271"/>
                    <a:pt x="180078" y="184532"/>
                    <a:pt x="191438" y="171168"/>
                  </a:cubicBezTo>
                  <a:cubicBezTo>
                    <a:pt x="198166" y="157811"/>
                    <a:pt x="203219" y="137965"/>
                    <a:pt x="215164" y="131668"/>
                  </a:cubicBezTo>
                  <a:cubicBezTo>
                    <a:pt x="227882" y="128553"/>
                    <a:pt x="240055" y="127660"/>
                    <a:pt x="250752" y="118500"/>
                  </a:cubicBezTo>
                  <a:cubicBezTo>
                    <a:pt x="276293" y="104078"/>
                    <a:pt x="298155" y="79858"/>
                    <a:pt x="321927" y="65834"/>
                  </a:cubicBezTo>
                  <a:cubicBezTo>
                    <a:pt x="423198" y="20306"/>
                    <a:pt x="303677" y="58552"/>
                    <a:pt x="404965" y="39500"/>
                  </a:cubicBezTo>
                  <a:cubicBezTo>
                    <a:pt x="416540" y="35760"/>
                    <a:pt x="427263" y="27955"/>
                    <a:pt x="440553" y="26333"/>
                  </a:cubicBezTo>
                  <a:cubicBezTo>
                    <a:pt x="533143" y="8041"/>
                    <a:pt x="700409" y="-8838"/>
                    <a:pt x="784567" y="0"/>
                  </a:cubicBezTo>
                  <a:cubicBezTo>
                    <a:pt x="990605" y="9231"/>
                    <a:pt x="890227" y="16038"/>
                    <a:pt x="1069268" y="1316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9BC9AF7D-6135-1746-90C7-ADA6CB69C56A}"/>
                </a:ext>
              </a:extLst>
            </p:cNvPr>
            <p:cNvPicPr>
              <a:picLocks noChangeAspect="1"/>
            </p:cNvPicPr>
            <p:nvPr/>
          </p:nvPicPr>
          <p:blipFill>
            <a:blip r:embed="rId6"/>
            <a:stretch>
              <a:fillRect/>
            </a:stretch>
          </p:blipFill>
          <p:spPr>
            <a:xfrm>
              <a:off x="5624442" y="3844475"/>
              <a:ext cx="1719880" cy="558743"/>
            </a:xfrm>
            <a:prstGeom prst="rect">
              <a:avLst/>
            </a:prstGeom>
          </p:spPr>
        </p:pic>
      </p:grpSp>
      <p:sp>
        <p:nvSpPr>
          <p:cNvPr id="129" name="Freeform 128">
            <a:extLst>
              <a:ext uri="{FF2B5EF4-FFF2-40B4-BE49-F238E27FC236}">
                <a16:creationId xmlns:a16="http://schemas.microsoft.com/office/drawing/2014/main" id="{ACE79807-249A-014B-83A1-827BED1E3D24}"/>
              </a:ext>
            </a:extLst>
          </p:cNvPr>
          <p:cNvSpPr/>
          <p:nvPr/>
        </p:nvSpPr>
        <p:spPr>
          <a:xfrm rot="5881735" flipH="1">
            <a:off x="4594765" y="3115421"/>
            <a:ext cx="687879" cy="2877263"/>
          </a:xfrm>
          <a:custGeom>
            <a:avLst/>
            <a:gdLst>
              <a:gd name="connsiteX0" fmla="*/ 8685 w 687879"/>
              <a:gd name="connsiteY0" fmla="*/ 2877263 h 2877263"/>
              <a:gd name="connsiteX1" fmla="*/ 8685 w 687879"/>
              <a:gd name="connsiteY1" fmla="*/ 1981068 h 2877263"/>
              <a:gd name="connsiteX2" fmla="*/ 16317 w 687879"/>
              <a:gd name="connsiteY2" fmla="*/ 1745226 h 2877263"/>
              <a:gd name="connsiteX3" fmla="*/ 31579 w 687879"/>
              <a:gd name="connsiteY3" fmla="*/ 1603721 h 2877263"/>
              <a:gd name="connsiteX4" fmla="*/ 39211 w 687879"/>
              <a:gd name="connsiteY4" fmla="*/ 1462217 h 2877263"/>
              <a:gd name="connsiteX5" fmla="*/ 69736 w 687879"/>
              <a:gd name="connsiteY5" fmla="*/ 1179207 h 2877263"/>
              <a:gd name="connsiteX6" fmla="*/ 77367 w 687879"/>
              <a:gd name="connsiteY6" fmla="*/ 1037703 h 2877263"/>
              <a:gd name="connsiteX7" fmla="*/ 107893 w 687879"/>
              <a:gd name="connsiteY7" fmla="*/ 754694 h 2877263"/>
              <a:gd name="connsiteX8" fmla="*/ 123156 w 687879"/>
              <a:gd name="connsiteY8" fmla="*/ 613189 h 2877263"/>
              <a:gd name="connsiteX9" fmla="*/ 138419 w 687879"/>
              <a:gd name="connsiteY9" fmla="*/ 471684 h 2877263"/>
              <a:gd name="connsiteX10" fmla="*/ 161313 w 687879"/>
              <a:gd name="connsiteY10" fmla="*/ 424513 h 2877263"/>
              <a:gd name="connsiteX11" fmla="*/ 207101 w 687879"/>
              <a:gd name="connsiteY11" fmla="*/ 235842 h 2877263"/>
              <a:gd name="connsiteX12" fmla="*/ 260521 w 687879"/>
              <a:gd name="connsiteY12" fmla="*/ 141504 h 2877263"/>
              <a:gd name="connsiteX13" fmla="*/ 283415 w 687879"/>
              <a:gd name="connsiteY13" fmla="*/ 94337 h 2877263"/>
              <a:gd name="connsiteX14" fmla="*/ 504725 w 687879"/>
              <a:gd name="connsiteY14" fmla="*/ 0 h 2877263"/>
              <a:gd name="connsiteX15" fmla="*/ 687879 w 687879"/>
              <a:gd name="connsiteY15" fmla="*/ 47171 h 28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879" h="2877263" extrusionOk="0">
                <a:moveTo>
                  <a:pt x="8685" y="2877263"/>
                </a:moveTo>
                <a:cubicBezTo>
                  <a:pt x="-22822" y="2420692"/>
                  <a:pt x="-6063" y="2603737"/>
                  <a:pt x="8685" y="1981068"/>
                </a:cubicBezTo>
                <a:cubicBezTo>
                  <a:pt x="20367" y="1903545"/>
                  <a:pt x="3353" y="1820560"/>
                  <a:pt x="16317" y="1745226"/>
                </a:cubicBezTo>
                <a:cubicBezTo>
                  <a:pt x="15366" y="1696222"/>
                  <a:pt x="27066" y="1656694"/>
                  <a:pt x="31579" y="1603721"/>
                </a:cubicBezTo>
                <a:cubicBezTo>
                  <a:pt x="31623" y="1557307"/>
                  <a:pt x="37391" y="1506678"/>
                  <a:pt x="39211" y="1462217"/>
                </a:cubicBezTo>
                <a:cubicBezTo>
                  <a:pt x="48120" y="1363108"/>
                  <a:pt x="69736" y="1179207"/>
                  <a:pt x="69736" y="1179207"/>
                </a:cubicBezTo>
                <a:cubicBezTo>
                  <a:pt x="63737" y="1130733"/>
                  <a:pt x="69722" y="1084687"/>
                  <a:pt x="77367" y="1037703"/>
                </a:cubicBezTo>
                <a:cubicBezTo>
                  <a:pt x="85333" y="929601"/>
                  <a:pt x="90700" y="858785"/>
                  <a:pt x="107893" y="754694"/>
                </a:cubicBezTo>
                <a:cubicBezTo>
                  <a:pt x="108507" y="705664"/>
                  <a:pt x="118596" y="644264"/>
                  <a:pt x="123156" y="613189"/>
                </a:cubicBezTo>
                <a:cubicBezTo>
                  <a:pt x="126131" y="565680"/>
                  <a:pt x="130985" y="490650"/>
                  <a:pt x="138419" y="471684"/>
                </a:cubicBezTo>
                <a:cubicBezTo>
                  <a:pt x="146465" y="456577"/>
                  <a:pt x="154481" y="450727"/>
                  <a:pt x="161313" y="424513"/>
                </a:cubicBezTo>
                <a:cubicBezTo>
                  <a:pt x="181556" y="375935"/>
                  <a:pt x="193276" y="276076"/>
                  <a:pt x="207101" y="235842"/>
                </a:cubicBezTo>
                <a:cubicBezTo>
                  <a:pt x="273339" y="112820"/>
                  <a:pt x="198945" y="234084"/>
                  <a:pt x="260521" y="141504"/>
                </a:cubicBezTo>
                <a:cubicBezTo>
                  <a:pt x="266950" y="128057"/>
                  <a:pt x="275114" y="102257"/>
                  <a:pt x="283415" y="94337"/>
                </a:cubicBezTo>
                <a:cubicBezTo>
                  <a:pt x="342756" y="29740"/>
                  <a:pt x="454217" y="14395"/>
                  <a:pt x="504725" y="0"/>
                </a:cubicBezTo>
                <a:cubicBezTo>
                  <a:pt x="637101" y="56162"/>
                  <a:pt x="573009" y="48836"/>
                  <a:pt x="687879" y="47171"/>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dissolv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dissolv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dissolv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1"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8F4012-3FF1-AE45-8192-1FC36E2F74E1}"/>
              </a:ext>
            </a:extLst>
          </p:cNvPr>
          <p:cNvSpPr>
            <a:spLocks noGrp="1"/>
          </p:cNvSpPr>
          <p:nvPr>
            <p:ph type="sldNum" idx="10"/>
          </p:nvPr>
        </p:nvSpPr>
        <p:spPr/>
        <p:txBody>
          <a:bodyPr/>
          <a:lstStyle/>
          <a:p>
            <a:pPr>
              <a:defRPr/>
            </a:pPr>
            <a:fld id="{E254D74D-04A3-DC41-85BE-66EE1B054D78}" type="slidenum">
              <a:rPr lang="en-US" altLang="en-US" smtClean="0"/>
              <a:pPr>
                <a:defRPr/>
              </a:pPr>
              <a:t>20</a:t>
            </a:fld>
            <a:endParaRPr lang="en-US" altLang="en-US"/>
          </a:p>
        </p:txBody>
      </p:sp>
      <p:grpSp>
        <p:nvGrpSpPr>
          <p:cNvPr id="36" name="Group 35">
            <a:extLst>
              <a:ext uri="{FF2B5EF4-FFF2-40B4-BE49-F238E27FC236}">
                <a16:creationId xmlns:a16="http://schemas.microsoft.com/office/drawing/2014/main" id="{B563BACA-8499-D249-8433-49A713C6BA56}"/>
              </a:ext>
            </a:extLst>
          </p:cNvPr>
          <p:cNvGrpSpPr/>
          <p:nvPr/>
        </p:nvGrpSpPr>
        <p:grpSpPr>
          <a:xfrm>
            <a:off x="2756247" y="679195"/>
            <a:ext cx="2734802" cy="728888"/>
            <a:chOff x="2756247" y="679195"/>
            <a:chExt cx="2734802" cy="728888"/>
          </a:xfrm>
        </p:grpSpPr>
        <p:grpSp>
          <p:nvGrpSpPr>
            <p:cNvPr id="31" name="Group 30">
              <a:extLst>
                <a:ext uri="{FF2B5EF4-FFF2-40B4-BE49-F238E27FC236}">
                  <a16:creationId xmlns:a16="http://schemas.microsoft.com/office/drawing/2014/main" id="{1F704B32-E0F2-B345-BC92-5BD5CB6F458F}"/>
                </a:ext>
              </a:extLst>
            </p:cNvPr>
            <p:cNvGrpSpPr/>
            <p:nvPr/>
          </p:nvGrpSpPr>
          <p:grpSpPr>
            <a:xfrm>
              <a:off x="2756247" y="679195"/>
              <a:ext cx="2734802" cy="728888"/>
              <a:chOff x="2859764" y="1731618"/>
              <a:chExt cx="2734802" cy="728888"/>
            </a:xfrm>
          </p:grpSpPr>
          <p:grpSp>
            <p:nvGrpSpPr>
              <p:cNvPr id="5" name="Group 4">
                <a:extLst>
                  <a:ext uri="{FF2B5EF4-FFF2-40B4-BE49-F238E27FC236}">
                    <a16:creationId xmlns:a16="http://schemas.microsoft.com/office/drawing/2014/main" id="{65360F7A-2B66-8D46-959D-82AA8A3A8AED}"/>
                  </a:ext>
                </a:extLst>
              </p:cNvPr>
              <p:cNvGrpSpPr>
                <a:grpSpLocks noChangeAspect="1"/>
              </p:cNvGrpSpPr>
              <p:nvPr/>
            </p:nvGrpSpPr>
            <p:grpSpPr>
              <a:xfrm>
                <a:off x="3301262" y="2008617"/>
                <a:ext cx="1007735" cy="413735"/>
                <a:chOff x="3675121" y="3048834"/>
                <a:chExt cx="1762475" cy="723601"/>
              </a:xfrm>
            </p:grpSpPr>
            <p:cxnSp>
              <p:nvCxnSpPr>
                <p:cNvPr id="6" name="Straight Connector 5">
                  <a:extLst>
                    <a:ext uri="{FF2B5EF4-FFF2-40B4-BE49-F238E27FC236}">
                      <a16:creationId xmlns:a16="http://schemas.microsoft.com/office/drawing/2014/main" id="{9184D12A-3A9E-6C42-848E-790C3ADA1068}"/>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28126D-4CAE-5740-9972-904774474B35}"/>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4C4C0F-1DF6-7243-BA59-490CEB7850D9}"/>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36F9D0-64E1-484E-925E-39B6A5E94D10}"/>
                    </a:ext>
                  </a:extLst>
                </p:cNvPr>
                <p:cNvGrpSpPr/>
                <p:nvPr/>
              </p:nvGrpSpPr>
              <p:grpSpPr>
                <a:xfrm>
                  <a:off x="3990333" y="3048834"/>
                  <a:ext cx="1016928" cy="723601"/>
                  <a:chOff x="3990333" y="3048834"/>
                  <a:chExt cx="1016928" cy="723601"/>
                </a:xfrm>
              </p:grpSpPr>
              <p:sp>
                <p:nvSpPr>
                  <p:cNvPr id="10" name="Stored Data 71">
                    <a:extLst>
                      <a:ext uri="{FF2B5EF4-FFF2-40B4-BE49-F238E27FC236}">
                        <a16:creationId xmlns:a16="http://schemas.microsoft.com/office/drawing/2014/main" id="{2DDA39BC-3AE7-254C-8834-EA94D704F0B0}"/>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ored Data 71">
                    <a:extLst>
                      <a:ext uri="{FF2B5EF4-FFF2-40B4-BE49-F238E27FC236}">
                        <a16:creationId xmlns:a16="http://schemas.microsoft.com/office/drawing/2014/main" id="{4024EA8B-7612-B34D-9D8D-2D7F567B9C5A}"/>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 name="Group 11">
                <a:extLst>
                  <a:ext uri="{FF2B5EF4-FFF2-40B4-BE49-F238E27FC236}">
                    <a16:creationId xmlns:a16="http://schemas.microsoft.com/office/drawing/2014/main" id="{7546A0EC-064A-2C44-B55F-87F3E693A78E}"/>
                  </a:ext>
                </a:extLst>
              </p:cNvPr>
              <p:cNvGrpSpPr>
                <a:grpSpLocks noChangeAspect="1"/>
              </p:cNvGrpSpPr>
              <p:nvPr/>
            </p:nvGrpSpPr>
            <p:grpSpPr>
              <a:xfrm>
                <a:off x="4290811" y="1902128"/>
                <a:ext cx="1005605" cy="432558"/>
                <a:chOff x="4042896" y="1715660"/>
                <a:chExt cx="1722940" cy="741118"/>
              </a:xfrm>
            </p:grpSpPr>
            <p:cxnSp>
              <p:nvCxnSpPr>
                <p:cNvPr id="13" name="Straight Connector 12">
                  <a:extLst>
                    <a:ext uri="{FF2B5EF4-FFF2-40B4-BE49-F238E27FC236}">
                      <a16:creationId xmlns:a16="http://schemas.microsoft.com/office/drawing/2014/main" id="{F4D3B226-CAFE-904D-AE7D-F46E10A67878}"/>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77D52-9168-564E-ABFB-6D74D759A9EB}"/>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322982-151E-8648-9381-33F9C8921756}"/>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elay 15">
                  <a:extLst>
                    <a:ext uri="{FF2B5EF4-FFF2-40B4-BE49-F238E27FC236}">
                      <a16:creationId xmlns:a16="http://schemas.microsoft.com/office/drawing/2014/main" id="{0243ECAE-6C63-DF4B-A316-7D682CB3589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9C7FAAD7-77A0-1843-A72F-8AC6D2BCC04A}"/>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18" name="TextBox 17">
                <a:extLst>
                  <a:ext uri="{FF2B5EF4-FFF2-40B4-BE49-F238E27FC236}">
                    <a16:creationId xmlns:a16="http://schemas.microsoft.com/office/drawing/2014/main" id="{086C3298-B18F-FF49-BD35-C408054FFF22}"/>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19" name="Straight Connector 18">
                <a:extLst>
                  <a:ext uri="{FF2B5EF4-FFF2-40B4-BE49-F238E27FC236}">
                    <a16:creationId xmlns:a16="http://schemas.microsoft.com/office/drawing/2014/main" id="{80FB1211-89F3-7C43-AB0C-9DA325976871}"/>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E3050F-FA92-7141-9EED-C38173FFDA03}"/>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E7308E-7B22-1B4C-BB9B-DEBFE43E55C3}"/>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F96ACF-458D-3A47-B1B6-D3419A634E72}"/>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53FC9B-59F9-B44E-BDC7-DC54D08D1D76}"/>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5" name="Oval 34">
              <a:extLst>
                <a:ext uri="{FF2B5EF4-FFF2-40B4-BE49-F238E27FC236}">
                  <a16:creationId xmlns:a16="http://schemas.microsoft.com/office/drawing/2014/main" id="{31446873-3916-744C-8D15-B7549AC6652D}"/>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455C749-7606-484D-A954-132314DA928A}"/>
              </a:ext>
            </a:extLst>
          </p:cNvPr>
          <p:cNvGrpSpPr/>
          <p:nvPr/>
        </p:nvGrpSpPr>
        <p:grpSpPr>
          <a:xfrm>
            <a:off x="2908647" y="1702859"/>
            <a:ext cx="1719129" cy="277000"/>
            <a:chOff x="2908647" y="1702859"/>
            <a:chExt cx="1719129" cy="277000"/>
          </a:xfrm>
        </p:grpSpPr>
        <p:grpSp>
          <p:nvGrpSpPr>
            <p:cNvPr id="34" name="Group 33">
              <a:extLst>
                <a:ext uri="{FF2B5EF4-FFF2-40B4-BE49-F238E27FC236}">
                  <a16:creationId xmlns:a16="http://schemas.microsoft.com/office/drawing/2014/main" id="{77BB3134-1B6E-3444-B480-ADA508844E6D}"/>
                </a:ext>
              </a:extLst>
            </p:cNvPr>
            <p:cNvGrpSpPr/>
            <p:nvPr/>
          </p:nvGrpSpPr>
          <p:grpSpPr>
            <a:xfrm>
              <a:off x="2908647" y="1702860"/>
              <a:ext cx="1449233" cy="276999"/>
              <a:chOff x="2908647" y="1702860"/>
              <a:chExt cx="1449233" cy="276999"/>
            </a:xfrm>
          </p:grpSpPr>
          <p:sp>
            <p:nvSpPr>
              <p:cNvPr id="32" name="TextBox 31">
                <a:extLst>
                  <a:ext uri="{FF2B5EF4-FFF2-40B4-BE49-F238E27FC236}">
                    <a16:creationId xmlns:a16="http://schemas.microsoft.com/office/drawing/2014/main" id="{67572B8A-FB57-1B4E-88CF-E742A1704BEE}"/>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33" name="Straight Connector 32">
                <a:extLst>
                  <a:ext uri="{FF2B5EF4-FFF2-40B4-BE49-F238E27FC236}">
                    <a16:creationId xmlns:a16="http://schemas.microsoft.com/office/drawing/2014/main" id="{0A3210B2-CA2A-9043-A9FF-E7C1FC4FB652}"/>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D3C9B94-8664-D34B-9633-1B291F1233D2}"/>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50" name="TextBox 49">
            <a:extLst>
              <a:ext uri="{FF2B5EF4-FFF2-40B4-BE49-F238E27FC236}">
                <a16:creationId xmlns:a16="http://schemas.microsoft.com/office/drawing/2014/main" id="{2BC57B70-1634-8C4A-B2F3-FEDEA964D2B9}"/>
              </a:ext>
            </a:extLst>
          </p:cNvPr>
          <p:cNvSpPr txBox="1"/>
          <p:nvPr/>
        </p:nvSpPr>
        <p:spPr>
          <a:xfrm>
            <a:off x="4011585" y="1171152"/>
            <a:ext cx="287258" cy="276999"/>
          </a:xfrm>
          <a:prstGeom prst="rect">
            <a:avLst/>
          </a:prstGeom>
          <a:noFill/>
        </p:spPr>
        <p:txBody>
          <a:bodyPr wrap="square" rtlCol="0">
            <a:spAutoFit/>
          </a:bodyPr>
          <a:lstStyle/>
          <a:p>
            <a:r>
              <a:rPr lang="en-US" sz="1200" dirty="0">
                <a:solidFill>
                  <a:srgbClr val="FF0000"/>
                </a:solidFill>
              </a:rPr>
              <a:t>C</a:t>
            </a:r>
            <a:endParaRPr lang="en-US" dirty="0">
              <a:solidFill>
                <a:srgbClr val="FF0000"/>
              </a:solidFill>
            </a:endParaRPr>
          </a:p>
        </p:txBody>
      </p:sp>
      <p:grpSp>
        <p:nvGrpSpPr>
          <p:cNvPr id="73" name="Group 72">
            <a:extLst>
              <a:ext uri="{FF2B5EF4-FFF2-40B4-BE49-F238E27FC236}">
                <a16:creationId xmlns:a16="http://schemas.microsoft.com/office/drawing/2014/main" id="{305D4404-1340-5643-8D08-345DE462480A}"/>
              </a:ext>
            </a:extLst>
          </p:cNvPr>
          <p:cNvGrpSpPr/>
          <p:nvPr/>
        </p:nvGrpSpPr>
        <p:grpSpPr>
          <a:xfrm>
            <a:off x="2921078" y="2632693"/>
            <a:ext cx="2537150" cy="1154898"/>
            <a:chOff x="2921078" y="2632693"/>
            <a:chExt cx="2537150" cy="1154898"/>
          </a:xfrm>
        </p:grpSpPr>
        <p:grpSp>
          <p:nvGrpSpPr>
            <p:cNvPr id="51" name="Group 50">
              <a:extLst>
                <a:ext uri="{FF2B5EF4-FFF2-40B4-BE49-F238E27FC236}">
                  <a16:creationId xmlns:a16="http://schemas.microsoft.com/office/drawing/2014/main" id="{49B2F126-8D1F-5B4E-BCD5-ABEF8584E970}"/>
                </a:ext>
              </a:extLst>
            </p:cNvPr>
            <p:cNvGrpSpPr>
              <a:grpSpLocks noChangeAspect="1"/>
            </p:cNvGrpSpPr>
            <p:nvPr/>
          </p:nvGrpSpPr>
          <p:grpSpPr>
            <a:xfrm>
              <a:off x="4116271" y="3006682"/>
              <a:ext cx="1007735" cy="413735"/>
              <a:chOff x="3675121" y="3048834"/>
              <a:chExt cx="1762475" cy="723601"/>
            </a:xfrm>
          </p:grpSpPr>
          <p:cxnSp>
            <p:nvCxnSpPr>
              <p:cNvPr id="52" name="Straight Connector 51">
                <a:extLst>
                  <a:ext uri="{FF2B5EF4-FFF2-40B4-BE49-F238E27FC236}">
                    <a16:creationId xmlns:a16="http://schemas.microsoft.com/office/drawing/2014/main" id="{8CA37AD1-1ED7-6944-A833-F80B66EB33F3}"/>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AAA861A-4AF7-2247-AC3E-4CDE87F65B9B}"/>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2F3492-DD14-0443-8B42-D0D21620DF64}"/>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7EEA697-E5D1-F84D-B475-403F349D2183}"/>
                  </a:ext>
                </a:extLst>
              </p:cNvPr>
              <p:cNvGrpSpPr/>
              <p:nvPr/>
            </p:nvGrpSpPr>
            <p:grpSpPr>
              <a:xfrm>
                <a:off x="3990333" y="3048834"/>
                <a:ext cx="1016928" cy="723601"/>
                <a:chOff x="3990333" y="3048834"/>
                <a:chExt cx="1016928" cy="723601"/>
              </a:xfrm>
            </p:grpSpPr>
            <p:sp>
              <p:nvSpPr>
                <p:cNvPr id="56" name="Stored Data 71">
                  <a:extLst>
                    <a:ext uri="{FF2B5EF4-FFF2-40B4-BE49-F238E27FC236}">
                      <a16:creationId xmlns:a16="http://schemas.microsoft.com/office/drawing/2014/main" id="{C3B12DCB-19F5-C348-B80C-43D6FB91566E}"/>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Stored Data 71">
                  <a:extLst>
                    <a:ext uri="{FF2B5EF4-FFF2-40B4-BE49-F238E27FC236}">
                      <a16:creationId xmlns:a16="http://schemas.microsoft.com/office/drawing/2014/main" id="{BD68CCFF-DDB1-1646-8EC8-8F46B111A9D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AE64BA90-F080-D946-B66C-2804458BC3BE}"/>
                </a:ext>
              </a:extLst>
            </p:cNvPr>
            <p:cNvGrpSpPr>
              <a:grpSpLocks noChangeAspect="1"/>
            </p:cNvGrpSpPr>
            <p:nvPr/>
          </p:nvGrpSpPr>
          <p:grpSpPr>
            <a:xfrm>
              <a:off x="3214505" y="2632693"/>
              <a:ext cx="914400" cy="476503"/>
              <a:chOff x="379248" y="5807937"/>
              <a:chExt cx="1448058" cy="752875"/>
            </a:xfrm>
          </p:grpSpPr>
          <p:cxnSp>
            <p:nvCxnSpPr>
              <p:cNvPr id="59" name="Straight Connector 58">
                <a:extLst>
                  <a:ext uri="{FF2B5EF4-FFF2-40B4-BE49-F238E27FC236}">
                    <a16:creationId xmlns:a16="http://schemas.microsoft.com/office/drawing/2014/main" id="{9815001A-F83A-A046-BF37-2531432E169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F9F096-4CA4-8B4C-BF04-D7DFB27D251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B4B5630-9330-BB49-8668-2B7F5B656503}"/>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riangle 61">
                <a:extLst>
                  <a:ext uri="{FF2B5EF4-FFF2-40B4-BE49-F238E27FC236}">
                    <a16:creationId xmlns:a16="http://schemas.microsoft.com/office/drawing/2014/main" id="{F27D0D30-BDC9-034F-ABF8-93B69A9837D2}"/>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CB70FCC8-7A4E-C543-846B-2B12E244BF47}"/>
                </a:ext>
              </a:extLst>
            </p:cNvPr>
            <p:cNvGrpSpPr>
              <a:grpSpLocks noChangeAspect="1"/>
            </p:cNvGrpSpPr>
            <p:nvPr/>
          </p:nvGrpSpPr>
          <p:grpSpPr>
            <a:xfrm>
              <a:off x="3217925" y="3311088"/>
              <a:ext cx="914400" cy="476503"/>
              <a:chOff x="379248" y="5807937"/>
              <a:chExt cx="1448058" cy="752875"/>
            </a:xfrm>
          </p:grpSpPr>
          <p:cxnSp>
            <p:nvCxnSpPr>
              <p:cNvPr id="64" name="Straight Connector 63">
                <a:extLst>
                  <a:ext uri="{FF2B5EF4-FFF2-40B4-BE49-F238E27FC236}">
                    <a16:creationId xmlns:a16="http://schemas.microsoft.com/office/drawing/2014/main" id="{3CDB967A-5FF9-BD4E-B805-9CBFD461C281}"/>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A43B2B-35BC-634A-B291-A3E4D5B6776F}"/>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2A4EE69-B866-4249-8253-CD29F7C33848}"/>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DE87338A-CA9F-6C4A-A88E-A45921EE53BB}"/>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8" name="Straight Connector 67">
              <a:extLst>
                <a:ext uri="{FF2B5EF4-FFF2-40B4-BE49-F238E27FC236}">
                  <a16:creationId xmlns:a16="http://schemas.microsoft.com/office/drawing/2014/main" id="{2BF0EBAF-42B6-924F-AD63-92A84B57364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596F71-BA1F-4146-AD29-0E3886889794}"/>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6D7B034-287D-AA45-962A-AA017A231DE9}"/>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71" name="TextBox 70">
              <a:extLst>
                <a:ext uri="{FF2B5EF4-FFF2-40B4-BE49-F238E27FC236}">
                  <a16:creationId xmlns:a16="http://schemas.microsoft.com/office/drawing/2014/main" id="{08AE5F52-0126-0945-82EA-FEDBF929A80D}"/>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72" name="TextBox 71">
              <a:extLst>
                <a:ext uri="{FF2B5EF4-FFF2-40B4-BE49-F238E27FC236}">
                  <a16:creationId xmlns:a16="http://schemas.microsoft.com/office/drawing/2014/main" id="{70D04B82-654F-7A4E-AEB8-1306337E7538}"/>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grpSp>
        <p:nvGrpSpPr>
          <p:cNvPr id="90" name="Group 89">
            <a:extLst>
              <a:ext uri="{FF2B5EF4-FFF2-40B4-BE49-F238E27FC236}">
                <a16:creationId xmlns:a16="http://schemas.microsoft.com/office/drawing/2014/main" id="{3A46C51E-1397-D048-9195-FE6E7A8619EC}"/>
              </a:ext>
            </a:extLst>
          </p:cNvPr>
          <p:cNvGrpSpPr/>
          <p:nvPr/>
        </p:nvGrpSpPr>
        <p:grpSpPr>
          <a:xfrm>
            <a:off x="687769" y="2703390"/>
            <a:ext cx="1401617" cy="479309"/>
            <a:chOff x="687769" y="2703390"/>
            <a:chExt cx="1401617" cy="479309"/>
          </a:xfrm>
        </p:grpSpPr>
        <p:grpSp>
          <p:nvGrpSpPr>
            <p:cNvPr id="75" name="Group 74">
              <a:extLst>
                <a:ext uri="{FF2B5EF4-FFF2-40B4-BE49-F238E27FC236}">
                  <a16:creationId xmlns:a16="http://schemas.microsoft.com/office/drawing/2014/main" id="{155F78B3-EBEF-AC43-BF54-D60BED409D82}"/>
                </a:ext>
              </a:extLst>
            </p:cNvPr>
            <p:cNvGrpSpPr>
              <a:grpSpLocks noChangeAspect="1"/>
            </p:cNvGrpSpPr>
            <p:nvPr/>
          </p:nvGrpSpPr>
          <p:grpSpPr>
            <a:xfrm>
              <a:off x="915787" y="2747021"/>
              <a:ext cx="914400" cy="402959"/>
              <a:chOff x="3279279" y="4177246"/>
              <a:chExt cx="1681757" cy="741118"/>
            </a:xfrm>
          </p:grpSpPr>
          <p:cxnSp>
            <p:nvCxnSpPr>
              <p:cNvPr id="84" name="Straight Connector 83">
                <a:extLst>
                  <a:ext uri="{FF2B5EF4-FFF2-40B4-BE49-F238E27FC236}">
                    <a16:creationId xmlns:a16="http://schemas.microsoft.com/office/drawing/2014/main" id="{AA549A27-58D4-A34B-9A39-4ED3EE25FD89}"/>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04702B-6ACF-C548-A2A5-02AB8880D537}"/>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B12866F-88CE-5A4D-B0C0-6E3B07218CD0}"/>
                  </a:ext>
                </a:extLst>
              </p:cNvPr>
              <p:cNvGrpSpPr/>
              <p:nvPr/>
            </p:nvGrpSpPr>
            <p:grpSpPr>
              <a:xfrm>
                <a:off x="4584720" y="4496209"/>
                <a:ext cx="376316" cy="117436"/>
                <a:chOff x="1490775" y="1289057"/>
                <a:chExt cx="376316" cy="117436"/>
              </a:xfrm>
            </p:grpSpPr>
            <p:cxnSp>
              <p:nvCxnSpPr>
                <p:cNvPr id="88" name="Straight Connector 87">
                  <a:extLst>
                    <a:ext uri="{FF2B5EF4-FFF2-40B4-BE49-F238E27FC236}">
                      <a16:creationId xmlns:a16="http://schemas.microsoft.com/office/drawing/2014/main" id="{0E9B456F-0320-A64D-B764-0A57C26808C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D111A4A0-7755-7B4B-8182-7779762973BE}"/>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Delay 86">
                <a:extLst>
                  <a:ext uri="{FF2B5EF4-FFF2-40B4-BE49-F238E27FC236}">
                    <a16:creationId xmlns:a16="http://schemas.microsoft.com/office/drawing/2014/main" id="{D22ACCB0-54E6-1647-B542-712EDE117E05}"/>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TextBox 76">
              <a:extLst>
                <a:ext uri="{FF2B5EF4-FFF2-40B4-BE49-F238E27FC236}">
                  <a16:creationId xmlns:a16="http://schemas.microsoft.com/office/drawing/2014/main" id="{FDBC7A5D-174E-4346-94B1-84F5DDF42A2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78" name="TextBox 77">
              <a:extLst>
                <a:ext uri="{FF2B5EF4-FFF2-40B4-BE49-F238E27FC236}">
                  <a16:creationId xmlns:a16="http://schemas.microsoft.com/office/drawing/2014/main" id="{38B0DE0F-DD98-4F42-B1BB-64D20A0C9F40}"/>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79" name="TextBox 78">
              <a:extLst>
                <a:ext uri="{FF2B5EF4-FFF2-40B4-BE49-F238E27FC236}">
                  <a16:creationId xmlns:a16="http://schemas.microsoft.com/office/drawing/2014/main" id="{DCBAA47E-6647-0648-8985-E2280A1CEDFD}"/>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grpSp>
        <p:nvGrpSpPr>
          <p:cNvPr id="102" name="Group 101">
            <a:extLst>
              <a:ext uri="{FF2B5EF4-FFF2-40B4-BE49-F238E27FC236}">
                <a16:creationId xmlns:a16="http://schemas.microsoft.com/office/drawing/2014/main" id="{982C5311-C2ED-0345-9FC7-3C83BD23D507}"/>
              </a:ext>
            </a:extLst>
          </p:cNvPr>
          <p:cNvGrpSpPr/>
          <p:nvPr/>
        </p:nvGrpSpPr>
        <p:grpSpPr>
          <a:xfrm>
            <a:off x="5833549" y="546308"/>
            <a:ext cx="2547492" cy="1384995"/>
            <a:chOff x="5833549" y="546308"/>
            <a:chExt cx="2547492" cy="1384995"/>
          </a:xfrm>
        </p:grpSpPr>
        <p:grpSp>
          <p:nvGrpSpPr>
            <p:cNvPr id="49" name="Group 48">
              <a:extLst>
                <a:ext uri="{FF2B5EF4-FFF2-40B4-BE49-F238E27FC236}">
                  <a16:creationId xmlns:a16="http://schemas.microsoft.com/office/drawing/2014/main" id="{45C1AFC3-4590-B84A-914A-0F04B932F710}"/>
                </a:ext>
              </a:extLst>
            </p:cNvPr>
            <p:cNvGrpSpPr/>
            <p:nvPr/>
          </p:nvGrpSpPr>
          <p:grpSpPr>
            <a:xfrm>
              <a:off x="5833549" y="546308"/>
              <a:ext cx="2547492" cy="1384995"/>
              <a:chOff x="5843488" y="546308"/>
              <a:chExt cx="2547492" cy="1384995"/>
            </a:xfrm>
          </p:grpSpPr>
          <p:grpSp>
            <p:nvGrpSpPr>
              <p:cNvPr id="39" name="Group 38">
                <a:extLst>
                  <a:ext uri="{FF2B5EF4-FFF2-40B4-BE49-F238E27FC236}">
                    <a16:creationId xmlns:a16="http://schemas.microsoft.com/office/drawing/2014/main" id="{4AC50157-046F-364C-A5C0-105330D2FF1E}"/>
                  </a:ext>
                </a:extLst>
              </p:cNvPr>
              <p:cNvGrpSpPr/>
              <p:nvPr/>
            </p:nvGrpSpPr>
            <p:grpSpPr>
              <a:xfrm>
                <a:off x="5843488" y="546308"/>
                <a:ext cx="2547492" cy="1384995"/>
                <a:chOff x="1047070" y="3336204"/>
                <a:chExt cx="2547492" cy="1384995"/>
              </a:xfrm>
            </p:grpSpPr>
            <p:sp>
              <p:nvSpPr>
                <p:cNvPr id="40" name="TextBox 39">
                  <a:extLst>
                    <a:ext uri="{FF2B5EF4-FFF2-40B4-BE49-F238E27FC236}">
                      <a16:creationId xmlns:a16="http://schemas.microsoft.com/office/drawing/2014/main" id="{03A7B2FA-BB57-0D48-B475-07998B010F70}"/>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41" name="Straight Connector 40">
                  <a:extLst>
                    <a:ext uri="{FF2B5EF4-FFF2-40B4-BE49-F238E27FC236}">
                      <a16:creationId xmlns:a16="http://schemas.microsoft.com/office/drawing/2014/main" id="{5C97C2C4-E400-374F-8171-4DC52BBF8884}"/>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93C42F-D376-A84B-B048-D320453A1DB2}"/>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AAB2E704-0707-EA4B-B429-18A06CE0DFB0}"/>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A426403-B49C-AE48-8A27-4A4E353B730D}"/>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3CAE6D56-51F2-F14D-9D0B-6F278770D600}"/>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78817461-656F-8847-86A0-B16AE06AB186}"/>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8D5AFB-368C-094C-B6B3-646C18472DE2}"/>
              </a:ext>
            </a:extLst>
          </p:cNvPr>
          <p:cNvGrpSpPr/>
          <p:nvPr/>
        </p:nvGrpSpPr>
        <p:grpSpPr>
          <a:xfrm>
            <a:off x="4869630" y="3784747"/>
            <a:ext cx="2869696" cy="1169551"/>
            <a:chOff x="4869630" y="3784747"/>
            <a:chExt cx="2869696" cy="1169551"/>
          </a:xfrm>
        </p:grpSpPr>
        <p:grpSp>
          <p:nvGrpSpPr>
            <p:cNvPr id="91" name="Group 90">
              <a:extLst>
                <a:ext uri="{FF2B5EF4-FFF2-40B4-BE49-F238E27FC236}">
                  <a16:creationId xmlns:a16="http://schemas.microsoft.com/office/drawing/2014/main" id="{FA960CDA-44CB-744A-BCBB-D5535E9C1F10}"/>
                </a:ext>
              </a:extLst>
            </p:cNvPr>
            <p:cNvGrpSpPr/>
            <p:nvPr/>
          </p:nvGrpSpPr>
          <p:grpSpPr>
            <a:xfrm>
              <a:off x="4869630" y="3784747"/>
              <a:ext cx="2869696" cy="1169551"/>
              <a:chOff x="5843488" y="546308"/>
              <a:chExt cx="2869696" cy="1169551"/>
            </a:xfrm>
          </p:grpSpPr>
          <p:grpSp>
            <p:nvGrpSpPr>
              <p:cNvPr id="92" name="Group 91">
                <a:extLst>
                  <a:ext uri="{FF2B5EF4-FFF2-40B4-BE49-F238E27FC236}">
                    <a16:creationId xmlns:a16="http://schemas.microsoft.com/office/drawing/2014/main" id="{84A1DF78-814C-A948-8963-48B203CA41A6}"/>
                  </a:ext>
                </a:extLst>
              </p:cNvPr>
              <p:cNvGrpSpPr/>
              <p:nvPr/>
            </p:nvGrpSpPr>
            <p:grpSpPr>
              <a:xfrm>
                <a:off x="5843488" y="546308"/>
                <a:ext cx="2869696" cy="1169551"/>
                <a:chOff x="1047070" y="3336204"/>
                <a:chExt cx="2869696" cy="1169551"/>
              </a:xfrm>
            </p:grpSpPr>
            <p:sp>
              <p:nvSpPr>
                <p:cNvPr id="96" name="TextBox 95">
                  <a:extLst>
                    <a:ext uri="{FF2B5EF4-FFF2-40B4-BE49-F238E27FC236}">
                      <a16:creationId xmlns:a16="http://schemas.microsoft.com/office/drawing/2014/main" id="{AB577C5D-D4BC-4348-A7EB-98DAA5B6AFCB}"/>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97" name="Straight Connector 96">
                  <a:extLst>
                    <a:ext uri="{FF2B5EF4-FFF2-40B4-BE49-F238E27FC236}">
                      <a16:creationId xmlns:a16="http://schemas.microsoft.com/office/drawing/2014/main" id="{1C932AC1-FD88-D844-84EC-725C028C1036}"/>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4AE1F4-655B-2840-9BAD-CBD4C3D51906}"/>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4BB945F2-F4CB-5247-9DD8-79239E1A99C4}"/>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444A0CE3-2DD2-B34A-9757-269D8E5B8157}"/>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CDF1C9CB-B8F7-E14D-9292-D201B9CA4209}"/>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9" name="Straight Connector 98">
              <a:extLst>
                <a:ext uri="{FF2B5EF4-FFF2-40B4-BE49-F238E27FC236}">
                  <a16:creationId xmlns:a16="http://schemas.microsoft.com/office/drawing/2014/main" id="{EA7E3202-96C5-114E-8B70-8CA784B7DA46}"/>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6CAC412-39DA-3B47-AD1E-A621ACF01B23}"/>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3D9FC7-759F-7A49-93D5-07B9FF590B76}"/>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C5DA97A-E746-B14C-9681-6AAC43093C05}"/>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4F8FDE3-86A8-AF46-BBD2-5B57DF3744ED}"/>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2D031A-D4FB-7B43-8435-767CF5820CC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42B0B9A-67F4-1443-AB43-055C2137EDBB}"/>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722367C-BAAD-204C-BA84-1389114A1E8B}"/>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93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BFC8B-A005-0A41-B237-868669325E78}"/>
              </a:ext>
            </a:extLst>
          </p:cNvPr>
          <p:cNvGrpSpPr>
            <a:grpSpLocks noChangeAspect="1"/>
          </p:cNvGrpSpPr>
          <p:nvPr/>
        </p:nvGrpSpPr>
        <p:grpSpPr>
          <a:xfrm>
            <a:off x="3663747" y="1232239"/>
            <a:ext cx="914400" cy="476503"/>
            <a:chOff x="379248" y="5807937"/>
            <a:chExt cx="1448058" cy="752875"/>
          </a:xfrm>
        </p:grpSpPr>
        <p:cxnSp>
          <p:nvCxnSpPr>
            <p:cNvPr id="9" name="Straight Connector 8">
              <a:extLst>
                <a:ext uri="{FF2B5EF4-FFF2-40B4-BE49-F238E27FC236}">
                  <a16:creationId xmlns:a16="http://schemas.microsoft.com/office/drawing/2014/main" id="{0A253A70-F80C-C348-8C9E-7580D8F7637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F46998-2112-2148-9777-05266C6FE87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C53755-C800-4B41-AFB8-A5D53E6FCD0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iangle 11">
              <a:extLst>
                <a:ext uri="{FF2B5EF4-FFF2-40B4-BE49-F238E27FC236}">
                  <a16:creationId xmlns:a16="http://schemas.microsoft.com/office/drawing/2014/main" id="{A03ABDDF-9EF9-BC47-9B9C-14022BFC75B7}"/>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10A8061-F1C5-A94C-AB80-33C3A6544B3A}"/>
              </a:ext>
            </a:extLst>
          </p:cNvPr>
          <p:cNvGrpSpPr>
            <a:grpSpLocks noChangeAspect="1"/>
          </p:cNvGrpSpPr>
          <p:nvPr/>
        </p:nvGrpSpPr>
        <p:grpSpPr>
          <a:xfrm>
            <a:off x="4572000" y="1358625"/>
            <a:ext cx="1026462" cy="432558"/>
            <a:chOff x="4042896" y="1715660"/>
            <a:chExt cx="1758675" cy="741118"/>
          </a:xfrm>
        </p:grpSpPr>
        <p:cxnSp>
          <p:nvCxnSpPr>
            <p:cNvPr id="14" name="Straight Connector 13">
              <a:extLst>
                <a:ext uri="{FF2B5EF4-FFF2-40B4-BE49-F238E27FC236}">
                  <a16:creationId xmlns:a16="http://schemas.microsoft.com/office/drawing/2014/main" id="{7FAE8736-B8A2-EE4A-BB29-3C9DD3CA661B}"/>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4C1224-32DD-AA43-9634-16B890177E4C}"/>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729CDD-6453-D24D-BDD8-00C262836419}"/>
                </a:ext>
              </a:extLst>
            </p:cNvPr>
            <p:cNvCxnSpPr>
              <a:cxnSpLocks/>
              <a:endCxn id="20" idx="1"/>
            </p:cNvCxnSpPr>
            <p:nvPr/>
          </p:nvCxnSpPr>
          <p:spPr>
            <a:xfrm flipV="1">
              <a:off x="5346319" y="2086217"/>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9AFD11BC-C4C9-024B-AC95-23E81E76BA1A}"/>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60FB92E9-1715-9E4A-B443-9E057E7C71AD}"/>
              </a:ext>
            </a:extLst>
          </p:cNvPr>
          <p:cNvSpPr txBox="1"/>
          <p:nvPr/>
        </p:nvSpPr>
        <p:spPr>
          <a:xfrm>
            <a:off x="3385862" y="1321205"/>
            <a:ext cx="287258" cy="276999"/>
          </a:xfrm>
          <a:prstGeom prst="rect">
            <a:avLst/>
          </a:prstGeom>
          <a:noFill/>
        </p:spPr>
        <p:txBody>
          <a:bodyPr wrap="none" rtlCol="0">
            <a:spAutoFit/>
          </a:bodyPr>
          <a:lstStyle/>
          <a:p>
            <a:r>
              <a:rPr lang="en-US" sz="1200" dirty="0"/>
              <a:t>A</a:t>
            </a:r>
            <a:endParaRPr lang="en-US" dirty="0"/>
          </a:p>
        </p:txBody>
      </p:sp>
      <p:sp>
        <p:nvSpPr>
          <p:cNvPr id="19" name="TextBox 18">
            <a:extLst>
              <a:ext uri="{FF2B5EF4-FFF2-40B4-BE49-F238E27FC236}">
                <a16:creationId xmlns:a16="http://schemas.microsoft.com/office/drawing/2014/main" id="{42979280-7969-BA4D-9741-7035F2AE3C6F}"/>
              </a:ext>
            </a:extLst>
          </p:cNvPr>
          <p:cNvSpPr txBox="1"/>
          <p:nvPr/>
        </p:nvSpPr>
        <p:spPr>
          <a:xfrm>
            <a:off x="3385862" y="1699411"/>
            <a:ext cx="287258" cy="276999"/>
          </a:xfrm>
          <a:prstGeom prst="rect">
            <a:avLst/>
          </a:prstGeom>
          <a:noFill/>
        </p:spPr>
        <p:txBody>
          <a:bodyPr wrap="none" rtlCol="0">
            <a:spAutoFit/>
          </a:bodyPr>
          <a:lstStyle/>
          <a:p>
            <a:r>
              <a:rPr lang="en-US" sz="1200" dirty="0"/>
              <a:t>B</a:t>
            </a:r>
            <a:endParaRPr lang="en-US" dirty="0"/>
          </a:p>
        </p:txBody>
      </p:sp>
      <p:sp>
        <p:nvSpPr>
          <p:cNvPr id="20" name="TextBox 19">
            <a:extLst>
              <a:ext uri="{FF2B5EF4-FFF2-40B4-BE49-F238E27FC236}">
                <a16:creationId xmlns:a16="http://schemas.microsoft.com/office/drawing/2014/main" id="{1CB0175C-0A61-724E-A77C-A5C6103F328E}"/>
              </a:ext>
            </a:extLst>
          </p:cNvPr>
          <p:cNvSpPr txBox="1"/>
          <p:nvPr/>
        </p:nvSpPr>
        <p:spPr>
          <a:xfrm>
            <a:off x="5598462" y="1436404"/>
            <a:ext cx="279244" cy="276999"/>
          </a:xfrm>
          <a:prstGeom prst="rect">
            <a:avLst/>
          </a:prstGeom>
          <a:noFill/>
        </p:spPr>
        <p:txBody>
          <a:bodyPr wrap="none" rtlCol="0">
            <a:spAutoFit/>
          </a:bodyPr>
          <a:lstStyle/>
          <a:p>
            <a:r>
              <a:rPr lang="en-US" sz="1200" dirty="0"/>
              <a:t>Z</a:t>
            </a:r>
            <a:endParaRPr lang="en-US" dirty="0"/>
          </a:p>
        </p:txBody>
      </p:sp>
      <p:cxnSp>
        <p:nvCxnSpPr>
          <p:cNvPr id="21" name="Straight Connector 20">
            <a:extLst>
              <a:ext uri="{FF2B5EF4-FFF2-40B4-BE49-F238E27FC236}">
                <a16:creationId xmlns:a16="http://schemas.microsoft.com/office/drawing/2014/main" id="{9360F4A1-ECEE-9C44-A291-7C79D18F9471}"/>
              </a:ext>
            </a:extLst>
          </p:cNvPr>
          <p:cNvCxnSpPr>
            <a:cxnSpLocks/>
          </p:cNvCxnSpPr>
          <p:nvPr/>
        </p:nvCxnSpPr>
        <p:spPr>
          <a:xfrm flipV="1">
            <a:off x="3677966" y="1838222"/>
            <a:ext cx="89403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6DAC33-2CFE-ED4E-AEA1-2FE71C49982E}"/>
              </a:ext>
            </a:extLst>
          </p:cNvPr>
          <p:cNvCxnSpPr>
            <a:cxnSpLocks/>
          </p:cNvCxnSpPr>
          <p:nvPr/>
        </p:nvCxnSpPr>
        <p:spPr>
          <a:xfrm flipV="1">
            <a:off x="4572000" y="1672735"/>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A4C8FF-B72A-4C46-A3FC-DE80E3C1DB00}"/>
              </a:ext>
            </a:extLst>
          </p:cNvPr>
          <p:cNvGrpSpPr>
            <a:grpSpLocks noChangeAspect="1"/>
          </p:cNvGrpSpPr>
          <p:nvPr/>
        </p:nvGrpSpPr>
        <p:grpSpPr>
          <a:xfrm>
            <a:off x="2951442" y="2734533"/>
            <a:ext cx="1173538" cy="432558"/>
            <a:chOff x="3790903" y="1715660"/>
            <a:chExt cx="2010668" cy="741118"/>
          </a:xfrm>
        </p:grpSpPr>
        <p:cxnSp>
          <p:nvCxnSpPr>
            <p:cNvPr id="31" name="Straight Connector 30">
              <a:extLst>
                <a:ext uri="{FF2B5EF4-FFF2-40B4-BE49-F238E27FC236}">
                  <a16:creationId xmlns:a16="http://schemas.microsoft.com/office/drawing/2014/main" id="{25B63A72-B362-4448-9AC1-2C1BC384FCC4}"/>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0A577-CC1A-F54B-891B-6FB537C5B7B6}"/>
                </a:ext>
              </a:extLst>
            </p:cNvPr>
            <p:cNvCxnSpPr>
              <a:cxnSpLocks/>
              <a:stCxn id="42" idx="3"/>
            </p:cNvCxnSpPr>
            <p:nvPr/>
          </p:nvCxnSpPr>
          <p:spPr>
            <a:xfrm>
              <a:off x="3790903" y="1903060"/>
              <a:ext cx="6671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27F812-CD79-EA40-ABDA-886B13F0AA21}"/>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Delay 33">
              <a:extLst>
                <a:ext uri="{FF2B5EF4-FFF2-40B4-BE49-F238E27FC236}">
                  <a16:creationId xmlns:a16="http://schemas.microsoft.com/office/drawing/2014/main" id="{598DA14E-FED2-904F-8008-02801570527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E193E25-DF85-0C4D-A3D9-7F7F22997935}"/>
              </a:ext>
            </a:extLst>
          </p:cNvPr>
          <p:cNvGrpSpPr>
            <a:grpSpLocks noChangeAspect="1"/>
          </p:cNvGrpSpPr>
          <p:nvPr/>
        </p:nvGrpSpPr>
        <p:grpSpPr>
          <a:xfrm>
            <a:off x="2955451" y="3298187"/>
            <a:ext cx="1169531" cy="432558"/>
            <a:chOff x="3797769" y="1715660"/>
            <a:chExt cx="2003802" cy="741118"/>
          </a:xfrm>
        </p:grpSpPr>
        <p:cxnSp>
          <p:nvCxnSpPr>
            <p:cNvPr id="36" name="Straight Connector 35">
              <a:extLst>
                <a:ext uri="{FF2B5EF4-FFF2-40B4-BE49-F238E27FC236}">
                  <a16:creationId xmlns:a16="http://schemas.microsoft.com/office/drawing/2014/main" id="{7F62A89B-564A-184D-81D2-067E614BC987}"/>
                </a:ext>
              </a:extLst>
            </p:cNvPr>
            <p:cNvCxnSpPr>
              <a:cxnSpLocks/>
              <a:stCxn id="43" idx="3"/>
            </p:cNvCxnSpPr>
            <p:nvPr/>
          </p:nvCxnSpPr>
          <p:spPr>
            <a:xfrm>
              <a:off x="3797769" y="2266407"/>
              <a:ext cx="66023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AB7F1F-2ADF-0046-867C-2A86BA97E07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44FBBA-B2FD-4548-8143-F285E2CCE483}"/>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Delay 38">
              <a:extLst>
                <a:ext uri="{FF2B5EF4-FFF2-40B4-BE49-F238E27FC236}">
                  <a16:creationId xmlns:a16="http://schemas.microsoft.com/office/drawing/2014/main" id="{33D8B8B8-B063-4E48-8E14-DC7DEB7271DC}"/>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929B707-349B-2C40-8899-FB2CF057C6AE}"/>
              </a:ext>
            </a:extLst>
          </p:cNvPr>
          <p:cNvSpPr txBox="1"/>
          <p:nvPr/>
        </p:nvSpPr>
        <p:spPr>
          <a:xfrm>
            <a:off x="5124006" y="3084382"/>
            <a:ext cx="287258" cy="276999"/>
          </a:xfrm>
          <a:prstGeom prst="rect">
            <a:avLst/>
          </a:prstGeom>
          <a:noFill/>
        </p:spPr>
        <p:txBody>
          <a:bodyPr wrap="none" rtlCol="0">
            <a:spAutoFit/>
          </a:bodyPr>
          <a:lstStyle/>
          <a:p>
            <a:r>
              <a:rPr lang="en-US" sz="1200" dirty="0"/>
              <a:t>X</a:t>
            </a:r>
            <a:endParaRPr lang="en-US" dirty="0"/>
          </a:p>
        </p:txBody>
      </p:sp>
      <p:sp>
        <p:nvSpPr>
          <p:cNvPr id="41" name="TextBox 40">
            <a:extLst>
              <a:ext uri="{FF2B5EF4-FFF2-40B4-BE49-F238E27FC236}">
                <a16:creationId xmlns:a16="http://schemas.microsoft.com/office/drawing/2014/main" id="{313A0BC5-2FB4-894D-80C4-0DC2CC4398A5}"/>
              </a:ext>
            </a:extLst>
          </p:cNvPr>
          <p:cNvSpPr txBox="1"/>
          <p:nvPr/>
        </p:nvSpPr>
        <p:spPr>
          <a:xfrm>
            <a:off x="2664184" y="3084382"/>
            <a:ext cx="304892" cy="276999"/>
          </a:xfrm>
          <a:prstGeom prst="rect">
            <a:avLst/>
          </a:prstGeom>
          <a:noFill/>
        </p:spPr>
        <p:txBody>
          <a:bodyPr wrap="none" rtlCol="0">
            <a:spAutoFit/>
          </a:bodyPr>
          <a:lstStyle/>
          <a:p>
            <a:r>
              <a:rPr lang="en-US" sz="1200" dirty="0"/>
              <a:t>Q</a:t>
            </a:r>
            <a:endParaRPr lang="en-US" dirty="0"/>
          </a:p>
        </p:txBody>
      </p:sp>
      <p:sp>
        <p:nvSpPr>
          <p:cNvPr id="42" name="TextBox 41">
            <a:extLst>
              <a:ext uri="{FF2B5EF4-FFF2-40B4-BE49-F238E27FC236}">
                <a16:creationId xmlns:a16="http://schemas.microsoft.com/office/drawing/2014/main" id="{AC00A239-2A5D-A14A-A3DF-8359399CB52E}"/>
              </a:ext>
            </a:extLst>
          </p:cNvPr>
          <p:cNvSpPr txBox="1"/>
          <p:nvPr/>
        </p:nvSpPr>
        <p:spPr>
          <a:xfrm>
            <a:off x="2664184" y="2705410"/>
            <a:ext cx="287258" cy="276999"/>
          </a:xfrm>
          <a:prstGeom prst="rect">
            <a:avLst/>
          </a:prstGeom>
          <a:noFill/>
        </p:spPr>
        <p:txBody>
          <a:bodyPr wrap="none" rtlCol="0">
            <a:spAutoFit/>
          </a:bodyPr>
          <a:lstStyle/>
          <a:p>
            <a:r>
              <a:rPr lang="en-US" sz="1200" dirty="0"/>
              <a:t>P</a:t>
            </a:r>
            <a:endParaRPr lang="en-US" dirty="0"/>
          </a:p>
        </p:txBody>
      </p:sp>
      <p:sp>
        <p:nvSpPr>
          <p:cNvPr id="43" name="TextBox 42">
            <a:extLst>
              <a:ext uri="{FF2B5EF4-FFF2-40B4-BE49-F238E27FC236}">
                <a16:creationId xmlns:a16="http://schemas.microsoft.com/office/drawing/2014/main" id="{EE52D71A-CA50-604D-93E8-89B8B13BCF47}"/>
              </a:ext>
            </a:extLst>
          </p:cNvPr>
          <p:cNvSpPr txBox="1"/>
          <p:nvPr/>
        </p:nvSpPr>
        <p:spPr>
          <a:xfrm>
            <a:off x="2660176" y="3481134"/>
            <a:ext cx="295274" cy="276999"/>
          </a:xfrm>
          <a:prstGeom prst="rect">
            <a:avLst/>
          </a:prstGeom>
          <a:noFill/>
        </p:spPr>
        <p:txBody>
          <a:bodyPr wrap="none" rtlCol="0">
            <a:spAutoFit/>
          </a:bodyPr>
          <a:lstStyle/>
          <a:p>
            <a:r>
              <a:rPr lang="en-US" sz="1200" dirty="0"/>
              <a:t>R</a:t>
            </a:r>
            <a:endParaRPr lang="en-US" dirty="0"/>
          </a:p>
        </p:txBody>
      </p:sp>
      <p:cxnSp>
        <p:nvCxnSpPr>
          <p:cNvPr id="44" name="Straight Connector 43">
            <a:extLst>
              <a:ext uri="{FF2B5EF4-FFF2-40B4-BE49-F238E27FC236}">
                <a16:creationId xmlns:a16="http://schemas.microsoft.com/office/drawing/2014/main" id="{B73C4BA2-9120-EA4F-A94B-6DB742F59BA9}"/>
              </a:ext>
            </a:extLst>
          </p:cNvPr>
          <p:cNvCxnSpPr>
            <a:cxnSpLocks/>
          </p:cNvCxnSpPr>
          <p:nvPr/>
        </p:nvCxnSpPr>
        <p:spPr>
          <a:xfrm flipV="1">
            <a:off x="3103088" y="3065988"/>
            <a:ext cx="0" cy="32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600002-F1DA-354C-B8D1-CA155DA091C0}"/>
              </a:ext>
            </a:extLst>
          </p:cNvPr>
          <p:cNvCxnSpPr>
            <a:cxnSpLocks/>
            <a:endCxn id="41" idx="3"/>
          </p:cNvCxnSpPr>
          <p:nvPr/>
        </p:nvCxnSpPr>
        <p:spPr>
          <a:xfrm flipH="1" flipV="1">
            <a:off x="2969076" y="3222882"/>
            <a:ext cx="129447" cy="4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AA426A8-45FA-3C40-B7C2-1647948E937A}"/>
              </a:ext>
            </a:extLst>
          </p:cNvPr>
          <p:cNvSpPr/>
          <p:nvPr/>
        </p:nvSpPr>
        <p:spPr>
          <a:xfrm>
            <a:off x="3058082" y="3176523"/>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4C8770B-9A7E-284E-AD9C-F5537719F7CD}"/>
              </a:ext>
            </a:extLst>
          </p:cNvPr>
          <p:cNvGrpSpPr>
            <a:grpSpLocks noChangeAspect="1"/>
          </p:cNvGrpSpPr>
          <p:nvPr/>
        </p:nvGrpSpPr>
        <p:grpSpPr>
          <a:xfrm>
            <a:off x="4116271" y="3006682"/>
            <a:ext cx="1007735" cy="413735"/>
            <a:chOff x="3675121" y="3048834"/>
            <a:chExt cx="1762475" cy="723601"/>
          </a:xfrm>
        </p:grpSpPr>
        <p:cxnSp>
          <p:nvCxnSpPr>
            <p:cNvPr id="56" name="Straight Connector 55">
              <a:extLst>
                <a:ext uri="{FF2B5EF4-FFF2-40B4-BE49-F238E27FC236}">
                  <a16:creationId xmlns:a16="http://schemas.microsoft.com/office/drawing/2014/main" id="{874A164C-7825-6443-924C-EAD069DAD31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1F2417-7036-EA4B-BA2C-BFD37C318FBD}"/>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2E7F49-CEB0-9249-BE71-EB91C3768ADA}"/>
                </a:ext>
              </a:extLst>
            </p:cNvPr>
            <p:cNvCxnSpPr>
              <a:cxnSpLocks/>
              <a:endCxn id="40" idx="1"/>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7BE606D-4D71-F946-AB5E-CC424C1EBA20}"/>
                </a:ext>
              </a:extLst>
            </p:cNvPr>
            <p:cNvGrpSpPr/>
            <p:nvPr/>
          </p:nvGrpSpPr>
          <p:grpSpPr>
            <a:xfrm>
              <a:off x="3990333" y="3048834"/>
              <a:ext cx="1016928" cy="723601"/>
              <a:chOff x="3990333" y="3048834"/>
              <a:chExt cx="1016928" cy="723601"/>
            </a:xfrm>
          </p:grpSpPr>
          <p:sp>
            <p:nvSpPr>
              <p:cNvPr id="60" name="Stored Data 71">
                <a:extLst>
                  <a:ext uri="{FF2B5EF4-FFF2-40B4-BE49-F238E27FC236}">
                    <a16:creationId xmlns:a16="http://schemas.microsoft.com/office/drawing/2014/main" id="{E2064708-D318-AE41-B035-C7FF52C1879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ored Data 71">
                <a:extLst>
                  <a:ext uri="{FF2B5EF4-FFF2-40B4-BE49-F238E27FC236}">
                    <a16:creationId xmlns:a16="http://schemas.microsoft.com/office/drawing/2014/main" id="{7727EB7C-7204-724A-9715-F2016453724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2" name="Straight Connector 61">
            <a:extLst>
              <a:ext uri="{FF2B5EF4-FFF2-40B4-BE49-F238E27FC236}">
                <a16:creationId xmlns:a16="http://schemas.microsoft.com/office/drawing/2014/main" id="{D84DB317-E445-CF4C-9CDD-0BB87C35DF65}"/>
              </a:ext>
            </a:extLst>
          </p:cNvPr>
          <p:cNvCxnSpPr>
            <a:cxnSpLocks/>
          </p:cNvCxnSpPr>
          <p:nvPr/>
        </p:nvCxnSpPr>
        <p:spPr>
          <a:xfrm flipV="1">
            <a:off x="4122553" y="2942787"/>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93B9984-A3CE-7A4B-85F9-C00E8C966B3F}"/>
              </a:ext>
            </a:extLst>
          </p:cNvPr>
          <p:cNvCxnSpPr>
            <a:cxnSpLocks/>
          </p:cNvCxnSpPr>
          <p:nvPr/>
        </p:nvCxnSpPr>
        <p:spPr>
          <a:xfrm flipV="1">
            <a:off x="4127244" y="3325044"/>
            <a:ext cx="1889" cy="186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10750D8-8F8D-7F4C-8FD4-1833E0FA6C26}"/>
              </a:ext>
            </a:extLst>
          </p:cNvPr>
          <p:cNvGrpSpPr>
            <a:grpSpLocks noChangeAspect="1"/>
          </p:cNvGrpSpPr>
          <p:nvPr/>
        </p:nvGrpSpPr>
        <p:grpSpPr>
          <a:xfrm>
            <a:off x="6665338" y="4222022"/>
            <a:ext cx="1005605" cy="432558"/>
            <a:chOff x="4042896" y="1715660"/>
            <a:chExt cx="1722940" cy="741118"/>
          </a:xfrm>
        </p:grpSpPr>
        <p:cxnSp>
          <p:nvCxnSpPr>
            <p:cNvPr id="72" name="Straight Connector 71">
              <a:extLst>
                <a:ext uri="{FF2B5EF4-FFF2-40B4-BE49-F238E27FC236}">
                  <a16:creationId xmlns:a16="http://schemas.microsoft.com/office/drawing/2014/main" id="{69013940-ACF3-BE4D-9E54-EB86499F0FB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6069E2-B2FD-C64A-9168-27D02EAB58EE}"/>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47683A-6998-BA49-9E95-F60CF29E7973}"/>
                </a:ext>
              </a:extLst>
            </p:cNvPr>
            <p:cNvCxnSpPr>
              <a:cxnSpLocks/>
              <a:endCxn id="92" idx="1"/>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Delay 74">
              <a:extLst>
                <a:ext uri="{FF2B5EF4-FFF2-40B4-BE49-F238E27FC236}">
                  <a16:creationId xmlns:a16="http://schemas.microsoft.com/office/drawing/2014/main" id="{6F8D5FCD-3218-A747-A871-04C911CCBE26}"/>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78B57042-40B1-704A-B826-8C096199E56E}"/>
              </a:ext>
            </a:extLst>
          </p:cNvPr>
          <p:cNvGrpSpPr>
            <a:grpSpLocks noChangeAspect="1"/>
          </p:cNvGrpSpPr>
          <p:nvPr/>
        </p:nvGrpSpPr>
        <p:grpSpPr>
          <a:xfrm>
            <a:off x="5601914" y="4332663"/>
            <a:ext cx="1107301" cy="413735"/>
            <a:chOff x="3675121" y="3048834"/>
            <a:chExt cx="1936612" cy="723601"/>
          </a:xfrm>
        </p:grpSpPr>
        <p:cxnSp>
          <p:nvCxnSpPr>
            <p:cNvPr id="77" name="Straight Connector 76">
              <a:extLst>
                <a:ext uri="{FF2B5EF4-FFF2-40B4-BE49-F238E27FC236}">
                  <a16:creationId xmlns:a16="http://schemas.microsoft.com/office/drawing/2014/main" id="{594B2A5E-4250-0A42-B35D-C16D25A5AC92}"/>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80B6-E1C3-E24C-8109-1B62565C62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BE4A017-7078-4142-8AAB-4C6FB5736E6B}"/>
                </a:ext>
              </a:extLst>
            </p:cNvPr>
            <p:cNvCxnSpPr>
              <a:cxnSpLocks/>
            </p:cNvCxnSpPr>
            <p:nvPr/>
          </p:nvCxnSpPr>
          <p:spPr>
            <a:xfrm flipV="1">
              <a:off x="5010436" y="3413846"/>
              <a:ext cx="601297"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1BE2BED-D210-5D42-9E36-07957E8FE8C9}"/>
                </a:ext>
              </a:extLst>
            </p:cNvPr>
            <p:cNvGrpSpPr/>
            <p:nvPr/>
          </p:nvGrpSpPr>
          <p:grpSpPr>
            <a:xfrm>
              <a:off x="3990333" y="3048834"/>
              <a:ext cx="1016928" cy="723601"/>
              <a:chOff x="3990333" y="3048834"/>
              <a:chExt cx="1016928" cy="723601"/>
            </a:xfrm>
          </p:grpSpPr>
          <p:sp>
            <p:nvSpPr>
              <p:cNvPr id="81" name="Stored Data 71">
                <a:extLst>
                  <a:ext uri="{FF2B5EF4-FFF2-40B4-BE49-F238E27FC236}">
                    <a16:creationId xmlns:a16="http://schemas.microsoft.com/office/drawing/2014/main" id="{E8558601-5F14-3F41-8CBF-9D712DE64AF5}"/>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tored Data 71">
                <a:extLst>
                  <a:ext uri="{FF2B5EF4-FFF2-40B4-BE49-F238E27FC236}">
                    <a16:creationId xmlns:a16="http://schemas.microsoft.com/office/drawing/2014/main" id="{35A12578-4831-2141-A2BF-0A06E3132409}"/>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3" name="TextBox 82">
            <a:extLst>
              <a:ext uri="{FF2B5EF4-FFF2-40B4-BE49-F238E27FC236}">
                <a16:creationId xmlns:a16="http://schemas.microsoft.com/office/drawing/2014/main" id="{094FC3B4-F90E-1348-82F2-16DFABB14186}"/>
              </a:ext>
            </a:extLst>
          </p:cNvPr>
          <p:cNvSpPr txBox="1"/>
          <p:nvPr/>
        </p:nvSpPr>
        <p:spPr>
          <a:xfrm>
            <a:off x="5315997" y="4299801"/>
            <a:ext cx="287258" cy="276999"/>
          </a:xfrm>
          <a:prstGeom prst="rect">
            <a:avLst/>
          </a:prstGeom>
          <a:noFill/>
        </p:spPr>
        <p:txBody>
          <a:bodyPr wrap="none" rtlCol="0">
            <a:spAutoFit/>
          </a:bodyPr>
          <a:lstStyle/>
          <a:p>
            <a:r>
              <a:rPr lang="en-US" sz="1200" dirty="0"/>
              <a:t>P</a:t>
            </a:r>
            <a:endParaRPr lang="en-US" dirty="0"/>
          </a:p>
        </p:txBody>
      </p:sp>
      <p:sp>
        <p:nvSpPr>
          <p:cNvPr id="84" name="TextBox 83">
            <a:extLst>
              <a:ext uri="{FF2B5EF4-FFF2-40B4-BE49-F238E27FC236}">
                <a16:creationId xmlns:a16="http://schemas.microsoft.com/office/drawing/2014/main" id="{282E9BE3-C325-6B4E-B0B7-57D1CD72CDAD}"/>
              </a:ext>
            </a:extLst>
          </p:cNvPr>
          <p:cNvSpPr txBox="1"/>
          <p:nvPr/>
        </p:nvSpPr>
        <p:spPr>
          <a:xfrm>
            <a:off x="5311632" y="4516080"/>
            <a:ext cx="295274" cy="276999"/>
          </a:xfrm>
          <a:prstGeom prst="rect">
            <a:avLst/>
          </a:prstGeom>
          <a:noFill/>
        </p:spPr>
        <p:txBody>
          <a:bodyPr wrap="none" rtlCol="0">
            <a:spAutoFit/>
          </a:bodyPr>
          <a:lstStyle/>
          <a:p>
            <a:r>
              <a:rPr lang="en-US" sz="1200" dirty="0"/>
              <a:t>R</a:t>
            </a:r>
            <a:endParaRPr lang="en-US" dirty="0"/>
          </a:p>
        </p:txBody>
      </p:sp>
      <p:sp>
        <p:nvSpPr>
          <p:cNvPr id="86" name="TextBox 85">
            <a:extLst>
              <a:ext uri="{FF2B5EF4-FFF2-40B4-BE49-F238E27FC236}">
                <a16:creationId xmlns:a16="http://schemas.microsoft.com/office/drawing/2014/main" id="{2036D82E-F657-9A43-B43E-AC26DBCAD474}"/>
              </a:ext>
            </a:extLst>
          </p:cNvPr>
          <p:cNvSpPr txBox="1"/>
          <p:nvPr/>
        </p:nvSpPr>
        <p:spPr>
          <a:xfrm>
            <a:off x="5308102" y="4054400"/>
            <a:ext cx="304892" cy="276999"/>
          </a:xfrm>
          <a:prstGeom prst="rect">
            <a:avLst/>
          </a:prstGeom>
          <a:noFill/>
        </p:spPr>
        <p:txBody>
          <a:bodyPr wrap="none" rtlCol="0">
            <a:spAutoFit/>
          </a:bodyPr>
          <a:lstStyle/>
          <a:p>
            <a:r>
              <a:rPr lang="en-US" sz="1200" dirty="0"/>
              <a:t>Q</a:t>
            </a:r>
            <a:endParaRPr lang="en-US" dirty="0"/>
          </a:p>
        </p:txBody>
      </p:sp>
      <p:cxnSp>
        <p:nvCxnSpPr>
          <p:cNvPr id="87" name="Straight Connector 86">
            <a:extLst>
              <a:ext uri="{FF2B5EF4-FFF2-40B4-BE49-F238E27FC236}">
                <a16:creationId xmlns:a16="http://schemas.microsoft.com/office/drawing/2014/main" id="{6121C591-8E68-8848-B82C-A89D92BA91F0}"/>
              </a:ext>
            </a:extLst>
          </p:cNvPr>
          <p:cNvCxnSpPr>
            <a:cxnSpLocks/>
          </p:cNvCxnSpPr>
          <p:nvPr/>
        </p:nvCxnSpPr>
        <p:spPr>
          <a:xfrm flipV="1">
            <a:off x="5595360" y="4190125"/>
            <a:ext cx="1074117" cy="2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E6241A-27E3-C749-825F-65D7DA26043A}"/>
              </a:ext>
            </a:extLst>
          </p:cNvPr>
          <p:cNvCxnSpPr>
            <a:cxnSpLocks/>
          </p:cNvCxnSpPr>
          <p:nvPr/>
        </p:nvCxnSpPr>
        <p:spPr>
          <a:xfrm flipV="1">
            <a:off x="6669477" y="4177143"/>
            <a:ext cx="0" cy="139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4BC333-288D-0D49-B419-EDDF2857092E}"/>
              </a:ext>
            </a:extLst>
          </p:cNvPr>
          <p:cNvSpPr txBox="1"/>
          <p:nvPr/>
        </p:nvSpPr>
        <p:spPr>
          <a:xfrm>
            <a:off x="7670943" y="4299800"/>
            <a:ext cx="287258" cy="276999"/>
          </a:xfrm>
          <a:prstGeom prst="rect">
            <a:avLst/>
          </a:prstGeom>
          <a:noFill/>
        </p:spPr>
        <p:txBody>
          <a:bodyPr wrap="none" rtlCol="0">
            <a:spAutoFit/>
          </a:bodyPr>
          <a:lstStyle/>
          <a:p>
            <a:r>
              <a:rPr lang="en-US" sz="1200" dirty="0"/>
              <a:t>X</a:t>
            </a:r>
            <a:endParaRPr lang="en-US" dirty="0"/>
          </a:p>
        </p:txBody>
      </p:sp>
    </p:spTree>
    <p:extLst>
      <p:ext uri="{BB962C8B-B14F-4D97-AF65-F5344CB8AC3E}">
        <p14:creationId xmlns:p14="http://schemas.microsoft.com/office/powerpoint/2010/main" val="322718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74EBD-B8FB-0148-9418-16C57917A1B5}"/>
              </a:ext>
            </a:extLst>
          </p:cNvPr>
          <p:cNvSpPr>
            <a:spLocks noGrp="1"/>
          </p:cNvSpPr>
          <p:nvPr>
            <p:ph type="sldNum" idx="10"/>
          </p:nvPr>
        </p:nvSpPr>
        <p:spPr/>
        <p:txBody>
          <a:bodyPr/>
          <a:lstStyle/>
          <a:p>
            <a:pPr>
              <a:defRPr/>
            </a:pPr>
            <a:fld id="{E254D74D-04A3-DC41-85BE-66EE1B054D78}" type="slidenum">
              <a:rPr lang="en-US" altLang="en-US" smtClean="0"/>
              <a:pPr>
                <a:defRPr/>
              </a:pPr>
              <a:t>22</a:t>
            </a:fld>
            <a:endParaRPr lang="en-US" altLang="en-US"/>
          </a:p>
        </p:txBody>
      </p:sp>
      <p:grpSp>
        <p:nvGrpSpPr>
          <p:cNvPr id="10" name="Group 9">
            <a:extLst>
              <a:ext uri="{FF2B5EF4-FFF2-40B4-BE49-F238E27FC236}">
                <a16:creationId xmlns:a16="http://schemas.microsoft.com/office/drawing/2014/main" id="{E3067214-DCFA-2240-84C5-58618EA30E29}"/>
              </a:ext>
            </a:extLst>
          </p:cNvPr>
          <p:cNvGrpSpPr>
            <a:grpSpLocks noChangeAspect="1"/>
          </p:cNvGrpSpPr>
          <p:nvPr/>
        </p:nvGrpSpPr>
        <p:grpSpPr>
          <a:xfrm>
            <a:off x="797669" y="2740453"/>
            <a:ext cx="2065570" cy="402959"/>
            <a:chOff x="1426928" y="4177246"/>
            <a:chExt cx="3798979" cy="741118"/>
          </a:xfrm>
        </p:grpSpPr>
        <p:cxnSp>
          <p:nvCxnSpPr>
            <p:cNvPr id="11" name="Straight Connector 10">
              <a:extLst>
                <a:ext uri="{FF2B5EF4-FFF2-40B4-BE49-F238E27FC236}">
                  <a16:creationId xmlns:a16="http://schemas.microsoft.com/office/drawing/2014/main" id="{07C63253-8DF3-264D-86E2-1679B2D4E8D0}"/>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5C98B1-5CE9-9F4E-9C73-23A57C462673}"/>
                </a:ext>
              </a:extLst>
            </p:cNvPr>
            <p:cNvCxnSpPr>
              <a:cxnSpLocks/>
            </p:cNvCxnSpPr>
            <p:nvPr/>
          </p:nvCxnSpPr>
          <p:spPr>
            <a:xfrm flipV="1">
              <a:off x="1426928" y="4371023"/>
              <a:ext cx="2267459" cy="3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EBF8E2C-A1CE-CD4E-92E4-E3DD8F3E52E7}"/>
                </a:ext>
              </a:extLst>
            </p:cNvPr>
            <p:cNvGrpSpPr/>
            <p:nvPr/>
          </p:nvGrpSpPr>
          <p:grpSpPr>
            <a:xfrm>
              <a:off x="4584720" y="4496209"/>
              <a:ext cx="641187" cy="117436"/>
              <a:chOff x="1490775" y="1289057"/>
              <a:chExt cx="641187" cy="117436"/>
            </a:xfrm>
          </p:grpSpPr>
          <p:cxnSp>
            <p:nvCxnSpPr>
              <p:cNvPr id="15" name="Straight Connector 14">
                <a:extLst>
                  <a:ext uri="{FF2B5EF4-FFF2-40B4-BE49-F238E27FC236}">
                    <a16:creationId xmlns:a16="http://schemas.microsoft.com/office/drawing/2014/main" id="{A7C18439-7064-4648-9EAA-B8F5B090C192}"/>
                  </a:ext>
                </a:extLst>
              </p:cNvPr>
              <p:cNvCxnSpPr>
                <a:cxnSpLocks/>
              </p:cNvCxnSpPr>
              <p:nvPr/>
            </p:nvCxnSpPr>
            <p:spPr>
              <a:xfrm flipV="1">
                <a:off x="1603168" y="1348685"/>
                <a:ext cx="52879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C089AD2-B5F0-0948-AA2F-C8B7780EEF7B}"/>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Delay 13">
              <a:extLst>
                <a:ext uri="{FF2B5EF4-FFF2-40B4-BE49-F238E27FC236}">
                  <a16:creationId xmlns:a16="http://schemas.microsoft.com/office/drawing/2014/main" id="{7FBEAD2C-5501-C94F-A941-040B565DF2D0}"/>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DF166152-066E-774E-95CF-ED7AF716BBAA}"/>
              </a:ext>
            </a:extLst>
          </p:cNvPr>
          <p:cNvGrpSpPr>
            <a:grpSpLocks noChangeAspect="1"/>
          </p:cNvGrpSpPr>
          <p:nvPr/>
        </p:nvGrpSpPr>
        <p:grpSpPr>
          <a:xfrm>
            <a:off x="1070043" y="3534784"/>
            <a:ext cx="1802924" cy="413735"/>
            <a:chOff x="2375214" y="3048834"/>
            <a:chExt cx="3153220" cy="723601"/>
          </a:xfrm>
        </p:grpSpPr>
        <p:cxnSp>
          <p:nvCxnSpPr>
            <p:cNvPr id="18" name="Straight Connector 17">
              <a:extLst>
                <a:ext uri="{FF2B5EF4-FFF2-40B4-BE49-F238E27FC236}">
                  <a16:creationId xmlns:a16="http://schemas.microsoft.com/office/drawing/2014/main" id="{D4D1A78E-2F7D-2E41-85A3-8EA36709475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B8A754-4DC5-774F-B981-668010E9CE61}"/>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33E0A3-3F69-8F42-896D-C2004DABE56D}"/>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15BCED1-B41C-2B42-A0FB-2DD8D98FA4C7}"/>
                </a:ext>
              </a:extLst>
            </p:cNvPr>
            <p:cNvGrpSpPr/>
            <p:nvPr/>
          </p:nvGrpSpPr>
          <p:grpSpPr>
            <a:xfrm>
              <a:off x="3990333" y="3048834"/>
              <a:ext cx="1016928" cy="723601"/>
              <a:chOff x="3990333" y="3048834"/>
              <a:chExt cx="1016928" cy="723601"/>
            </a:xfrm>
          </p:grpSpPr>
          <p:sp>
            <p:nvSpPr>
              <p:cNvPr id="22" name="Stored Data 71">
                <a:extLst>
                  <a:ext uri="{FF2B5EF4-FFF2-40B4-BE49-F238E27FC236}">
                    <a16:creationId xmlns:a16="http://schemas.microsoft.com/office/drawing/2014/main" id="{AFF8E37A-64C5-D942-84FB-EBB08EDD322B}"/>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ored Data 71">
                <a:extLst>
                  <a:ext uri="{FF2B5EF4-FFF2-40B4-BE49-F238E27FC236}">
                    <a16:creationId xmlns:a16="http://schemas.microsoft.com/office/drawing/2014/main" id="{1177BB41-3871-C648-AA2C-1D564AED997E}"/>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4" name="Group 23">
            <a:extLst>
              <a:ext uri="{FF2B5EF4-FFF2-40B4-BE49-F238E27FC236}">
                <a16:creationId xmlns:a16="http://schemas.microsoft.com/office/drawing/2014/main" id="{180E969F-1CE3-FB4C-95A8-2C3D0DB63F3E}"/>
              </a:ext>
            </a:extLst>
          </p:cNvPr>
          <p:cNvGrpSpPr>
            <a:grpSpLocks noChangeAspect="1"/>
          </p:cNvGrpSpPr>
          <p:nvPr/>
        </p:nvGrpSpPr>
        <p:grpSpPr>
          <a:xfrm>
            <a:off x="1070043" y="2908562"/>
            <a:ext cx="747469" cy="268472"/>
            <a:chOff x="-273612" y="5807937"/>
            <a:chExt cx="2100918" cy="752875"/>
          </a:xfrm>
        </p:grpSpPr>
        <p:cxnSp>
          <p:nvCxnSpPr>
            <p:cNvPr id="25" name="Straight Connector 24">
              <a:extLst>
                <a:ext uri="{FF2B5EF4-FFF2-40B4-BE49-F238E27FC236}">
                  <a16:creationId xmlns:a16="http://schemas.microsoft.com/office/drawing/2014/main" id="{8AC51519-F39A-634D-9AB1-ACFF2094EC89}"/>
                </a:ext>
              </a:extLst>
            </p:cNvPr>
            <p:cNvCxnSpPr>
              <a:cxnSpLocks/>
            </p:cNvCxnSpPr>
            <p:nvPr/>
          </p:nvCxnSpPr>
          <p:spPr>
            <a:xfrm>
              <a:off x="-273612" y="6187165"/>
              <a:ext cx="1067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2680C1-E3B6-6344-9202-378AD6AA51D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08A1F9F-948D-814D-99D4-DDFCE6B8AA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DB9A2526-E473-874A-9DE0-895CCB64337F}"/>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1D747526-9EB8-9448-993C-427B7C0922D8}"/>
              </a:ext>
            </a:extLst>
          </p:cNvPr>
          <p:cNvGrpSpPr>
            <a:grpSpLocks noChangeAspect="1"/>
          </p:cNvGrpSpPr>
          <p:nvPr/>
        </p:nvGrpSpPr>
        <p:grpSpPr>
          <a:xfrm>
            <a:off x="2855709" y="3141138"/>
            <a:ext cx="914400" cy="432558"/>
            <a:chOff x="4042896" y="1715660"/>
            <a:chExt cx="1566675" cy="741118"/>
          </a:xfrm>
        </p:grpSpPr>
        <p:cxnSp>
          <p:nvCxnSpPr>
            <p:cNvPr id="30" name="Straight Connector 29">
              <a:extLst>
                <a:ext uri="{FF2B5EF4-FFF2-40B4-BE49-F238E27FC236}">
                  <a16:creationId xmlns:a16="http://schemas.microsoft.com/office/drawing/2014/main" id="{92EC4964-29A7-314F-8926-091C02C59E20}"/>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2CCF56-95AE-4F44-8268-AD427C894124}"/>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2DBF9C-5F43-3048-94D1-0EBF2498D106}"/>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Delay 32">
              <a:extLst>
                <a:ext uri="{FF2B5EF4-FFF2-40B4-BE49-F238E27FC236}">
                  <a16:creationId xmlns:a16="http://schemas.microsoft.com/office/drawing/2014/main" id="{498E5115-F88A-4F4B-83E9-3AA184D684E2}"/>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84E1556B-B5EB-0D4B-B73F-C9CE601CA5DF}"/>
              </a:ext>
            </a:extLst>
          </p:cNvPr>
          <p:cNvGrpSpPr>
            <a:grpSpLocks noChangeAspect="1"/>
          </p:cNvGrpSpPr>
          <p:nvPr/>
        </p:nvGrpSpPr>
        <p:grpSpPr>
          <a:xfrm>
            <a:off x="797669" y="3713938"/>
            <a:ext cx="1022220" cy="268472"/>
            <a:chOff x="-1045858" y="5807937"/>
            <a:chExt cx="2873164" cy="752875"/>
          </a:xfrm>
        </p:grpSpPr>
        <p:cxnSp>
          <p:nvCxnSpPr>
            <p:cNvPr id="42" name="Straight Connector 41">
              <a:extLst>
                <a:ext uri="{FF2B5EF4-FFF2-40B4-BE49-F238E27FC236}">
                  <a16:creationId xmlns:a16="http://schemas.microsoft.com/office/drawing/2014/main" id="{7EA1C8BF-2C59-5642-A41D-C7EA91711181}"/>
                </a:ext>
              </a:extLst>
            </p:cNvPr>
            <p:cNvCxnSpPr>
              <a:cxnSpLocks/>
            </p:cNvCxnSpPr>
            <p:nvPr/>
          </p:nvCxnSpPr>
          <p:spPr>
            <a:xfrm>
              <a:off x="-1045858" y="6187165"/>
              <a:ext cx="18402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F423AA-EB14-4D40-8751-6DA861D30BD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2B41318-B07D-424C-B4AA-9C5049727BD0}"/>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riangle 44">
              <a:extLst>
                <a:ext uri="{FF2B5EF4-FFF2-40B4-BE49-F238E27FC236}">
                  <a16:creationId xmlns:a16="http://schemas.microsoft.com/office/drawing/2014/main" id="{50A14EA7-A92E-1C4F-85E6-F51512EE9975}"/>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1940A272-5188-DF44-BFBC-0C4AE3C239C9}"/>
              </a:ext>
            </a:extLst>
          </p:cNvPr>
          <p:cNvCxnSpPr>
            <a:cxnSpLocks/>
          </p:cNvCxnSpPr>
          <p:nvPr/>
        </p:nvCxnSpPr>
        <p:spPr>
          <a:xfrm>
            <a:off x="1070043" y="3034323"/>
            <a:ext cx="0" cy="1255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EEEAA6-FAB4-8940-94A1-93A8013E7C6A}"/>
              </a:ext>
            </a:extLst>
          </p:cNvPr>
          <p:cNvCxnSpPr>
            <a:cxnSpLocks/>
          </p:cNvCxnSpPr>
          <p:nvPr/>
        </p:nvCxnSpPr>
        <p:spPr>
          <a:xfrm>
            <a:off x="797669" y="2845813"/>
            <a:ext cx="0" cy="14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09CF334-B9B9-F342-BF75-D5EECE9AAFEE}"/>
              </a:ext>
            </a:extLst>
          </p:cNvPr>
          <p:cNvSpPr txBox="1"/>
          <p:nvPr/>
        </p:nvSpPr>
        <p:spPr>
          <a:xfrm>
            <a:off x="654040" y="4270641"/>
            <a:ext cx="287258" cy="276999"/>
          </a:xfrm>
          <a:prstGeom prst="rect">
            <a:avLst/>
          </a:prstGeom>
          <a:noFill/>
        </p:spPr>
        <p:txBody>
          <a:bodyPr wrap="none" rtlCol="0">
            <a:spAutoFit/>
          </a:bodyPr>
          <a:lstStyle/>
          <a:p>
            <a:r>
              <a:rPr lang="en-US" sz="1200" dirty="0"/>
              <a:t>P</a:t>
            </a:r>
            <a:endParaRPr lang="en-US" dirty="0"/>
          </a:p>
        </p:txBody>
      </p:sp>
      <p:sp>
        <p:nvSpPr>
          <p:cNvPr id="57" name="TextBox 56">
            <a:extLst>
              <a:ext uri="{FF2B5EF4-FFF2-40B4-BE49-F238E27FC236}">
                <a16:creationId xmlns:a16="http://schemas.microsoft.com/office/drawing/2014/main" id="{EE80D958-8452-CD4D-8A77-BFEF3F9C139B}"/>
              </a:ext>
            </a:extLst>
          </p:cNvPr>
          <p:cNvSpPr txBox="1"/>
          <p:nvPr/>
        </p:nvSpPr>
        <p:spPr>
          <a:xfrm>
            <a:off x="946855" y="4270640"/>
            <a:ext cx="304892" cy="276999"/>
          </a:xfrm>
          <a:prstGeom prst="rect">
            <a:avLst/>
          </a:prstGeom>
          <a:noFill/>
        </p:spPr>
        <p:txBody>
          <a:bodyPr wrap="none" rtlCol="0">
            <a:spAutoFit/>
          </a:bodyPr>
          <a:lstStyle/>
          <a:p>
            <a:r>
              <a:rPr lang="en-US" sz="1200" dirty="0"/>
              <a:t>Q</a:t>
            </a:r>
            <a:endParaRPr lang="en-US" dirty="0"/>
          </a:p>
        </p:txBody>
      </p:sp>
      <p:sp>
        <p:nvSpPr>
          <p:cNvPr id="58" name="TextBox 57">
            <a:extLst>
              <a:ext uri="{FF2B5EF4-FFF2-40B4-BE49-F238E27FC236}">
                <a16:creationId xmlns:a16="http://schemas.microsoft.com/office/drawing/2014/main" id="{DD7CD59A-0308-7043-9480-35532A5B34D6}"/>
              </a:ext>
            </a:extLst>
          </p:cNvPr>
          <p:cNvSpPr txBox="1"/>
          <p:nvPr/>
        </p:nvSpPr>
        <p:spPr>
          <a:xfrm>
            <a:off x="3738696" y="3218917"/>
            <a:ext cx="279244" cy="276999"/>
          </a:xfrm>
          <a:prstGeom prst="rect">
            <a:avLst/>
          </a:prstGeom>
          <a:noFill/>
        </p:spPr>
        <p:txBody>
          <a:bodyPr wrap="none" rtlCol="0">
            <a:spAutoFit/>
          </a:bodyPr>
          <a:lstStyle/>
          <a:p>
            <a:r>
              <a:rPr lang="en-US" sz="1200" dirty="0"/>
              <a:t>Z</a:t>
            </a:r>
            <a:endParaRPr lang="en-US" dirty="0"/>
          </a:p>
        </p:txBody>
      </p:sp>
      <p:cxnSp>
        <p:nvCxnSpPr>
          <p:cNvPr id="60" name="Straight Connector 59">
            <a:extLst>
              <a:ext uri="{FF2B5EF4-FFF2-40B4-BE49-F238E27FC236}">
                <a16:creationId xmlns:a16="http://schemas.microsoft.com/office/drawing/2014/main" id="{D63AE5DC-E555-434C-B836-EA08E2D6DC76}"/>
              </a:ext>
            </a:extLst>
          </p:cNvPr>
          <p:cNvCxnSpPr>
            <a:cxnSpLocks/>
          </p:cNvCxnSpPr>
          <p:nvPr/>
        </p:nvCxnSpPr>
        <p:spPr>
          <a:xfrm>
            <a:off x="2855709" y="2941932"/>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C90E3C-EA20-DA46-84AE-571A206E651E}"/>
              </a:ext>
            </a:extLst>
          </p:cNvPr>
          <p:cNvCxnSpPr>
            <a:cxnSpLocks/>
          </p:cNvCxnSpPr>
          <p:nvPr/>
        </p:nvCxnSpPr>
        <p:spPr>
          <a:xfrm>
            <a:off x="2872967" y="3456113"/>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E308FA1-814F-2143-B762-B77AF1A783DB}"/>
              </a:ext>
            </a:extLst>
          </p:cNvPr>
          <p:cNvSpPr/>
          <p:nvPr/>
        </p:nvSpPr>
        <p:spPr>
          <a:xfrm>
            <a:off x="762350" y="3804087"/>
            <a:ext cx="94594" cy="10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5C54ED-1539-0C4B-B963-B6DBB5263428}"/>
              </a:ext>
            </a:extLst>
          </p:cNvPr>
          <p:cNvSpPr/>
          <p:nvPr/>
        </p:nvSpPr>
        <p:spPr>
          <a:xfrm>
            <a:off x="1034734" y="3594800"/>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1697FAA0-7E42-9446-B617-1B6289882188}"/>
              </a:ext>
            </a:extLst>
          </p:cNvPr>
          <p:cNvGrpSpPr/>
          <p:nvPr/>
        </p:nvGrpSpPr>
        <p:grpSpPr>
          <a:xfrm>
            <a:off x="4897289" y="2845813"/>
            <a:ext cx="829073" cy="1169551"/>
            <a:chOff x="1047070" y="3336204"/>
            <a:chExt cx="829073" cy="1169551"/>
          </a:xfrm>
        </p:grpSpPr>
        <p:sp>
          <p:nvSpPr>
            <p:cNvPr id="70" name="TextBox 69">
              <a:extLst>
                <a:ext uri="{FF2B5EF4-FFF2-40B4-BE49-F238E27FC236}">
                  <a16:creationId xmlns:a16="http://schemas.microsoft.com/office/drawing/2014/main" id="{83CFB496-AF0B-8149-9A18-4C4C8E4AAA6A}"/>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P Q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1 0 0 </a:t>
              </a:r>
            </a:p>
            <a:p>
              <a:r>
                <a:rPr lang="en-US" dirty="0">
                  <a:latin typeface="Courier" pitchFamily="2" charset="0"/>
                </a:rPr>
                <a:t>1 1 1</a:t>
              </a:r>
            </a:p>
          </p:txBody>
        </p:sp>
        <p:cxnSp>
          <p:nvCxnSpPr>
            <p:cNvPr id="71" name="Straight Connector 70">
              <a:extLst>
                <a:ext uri="{FF2B5EF4-FFF2-40B4-BE49-F238E27FC236}">
                  <a16:creationId xmlns:a16="http://schemas.microsoft.com/office/drawing/2014/main" id="{5EFA0A2C-A341-D841-AF67-C5B4709F9401}"/>
                </a:ext>
              </a:extLst>
            </p:cNvPr>
            <p:cNvCxnSpPr/>
            <p:nvPr/>
          </p:nvCxnSpPr>
          <p:spPr>
            <a:xfrm>
              <a:off x="1078601" y="3596615"/>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84D2A0-5F21-644D-8211-13775A5DEAC8}"/>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8E87F7F-0872-0547-B120-1B46047420C6}"/>
              </a:ext>
            </a:extLst>
          </p:cNvPr>
          <p:cNvGrpSpPr>
            <a:grpSpLocks noChangeAspect="1"/>
          </p:cNvGrpSpPr>
          <p:nvPr/>
        </p:nvGrpSpPr>
        <p:grpSpPr>
          <a:xfrm>
            <a:off x="4928820" y="1362273"/>
            <a:ext cx="1802924" cy="413735"/>
            <a:chOff x="2375214" y="3048834"/>
            <a:chExt cx="3153220" cy="723601"/>
          </a:xfrm>
        </p:grpSpPr>
        <p:cxnSp>
          <p:nvCxnSpPr>
            <p:cNvPr id="74" name="Straight Connector 73">
              <a:extLst>
                <a:ext uri="{FF2B5EF4-FFF2-40B4-BE49-F238E27FC236}">
                  <a16:creationId xmlns:a16="http://schemas.microsoft.com/office/drawing/2014/main" id="{AA4D283C-D4F2-A341-AA00-F27A63A2F077}"/>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871972-11A2-7D46-9933-B611F7009B05}"/>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2B2126-964F-194C-8C88-630F1220C924}"/>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A68B1BD-6E26-0B49-A849-D32F283A4964}"/>
                </a:ext>
              </a:extLst>
            </p:cNvPr>
            <p:cNvGrpSpPr/>
            <p:nvPr/>
          </p:nvGrpSpPr>
          <p:grpSpPr>
            <a:xfrm>
              <a:off x="3990333" y="3048834"/>
              <a:ext cx="1016928" cy="723601"/>
              <a:chOff x="3990333" y="3048834"/>
              <a:chExt cx="1016928" cy="723601"/>
            </a:xfrm>
          </p:grpSpPr>
          <p:sp>
            <p:nvSpPr>
              <p:cNvPr id="78" name="Stored Data 71">
                <a:extLst>
                  <a:ext uri="{FF2B5EF4-FFF2-40B4-BE49-F238E27FC236}">
                    <a16:creationId xmlns:a16="http://schemas.microsoft.com/office/drawing/2014/main" id="{3653B3BD-2B5E-4946-83E0-A5370E5B4FE4}"/>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tored Data 71">
                <a:extLst>
                  <a:ext uri="{FF2B5EF4-FFF2-40B4-BE49-F238E27FC236}">
                    <a16:creationId xmlns:a16="http://schemas.microsoft.com/office/drawing/2014/main" id="{3B8F97BC-3C42-1C4D-8A26-157776DB3A42}"/>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0" name="Group 79">
            <a:extLst>
              <a:ext uri="{FF2B5EF4-FFF2-40B4-BE49-F238E27FC236}">
                <a16:creationId xmlns:a16="http://schemas.microsoft.com/office/drawing/2014/main" id="{8BAC80B7-1F00-8F47-A8ED-AE43BE24A9C2}"/>
              </a:ext>
            </a:extLst>
          </p:cNvPr>
          <p:cNvGrpSpPr>
            <a:grpSpLocks noChangeAspect="1"/>
          </p:cNvGrpSpPr>
          <p:nvPr/>
        </p:nvGrpSpPr>
        <p:grpSpPr>
          <a:xfrm>
            <a:off x="4928820" y="1541427"/>
            <a:ext cx="749846" cy="268472"/>
            <a:chOff x="-280294" y="5807937"/>
            <a:chExt cx="2107600" cy="752875"/>
          </a:xfrm>
        </p:grpSpPr>
        <p:cxnSp>
          <p:nvCxnSpPr>
            <p:cNvPr id="81" name="Straight Connector 80">
              <a:extLst>
                <a:ext uri="{FF2B5EF4-FFF2-40B4-BE49-F238E27FC236}">
                  <a16:creationId xmlns:a16="http://schemas.microsoft.com/office/drawing/2014/main" id="{F08994CF-5905-6E40-91F1-75D78C168E8B}"/>
                </a:ext>
              </a:extLst>
            </p:cNvPr>
            <p:cNvCxnSpPr>
              <a:cxnSpLocks/>
            </p:cNvCxnSpPr>
            <p:nvPr/>
          </p:nvCxnSpPr>
          <p:spPr>
            <a:xfrm>
              <a:off x="-280294" y="6183730"/>
              <a:ext cx="1074650" cy="3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D9403F-D1C6-494B-A3BE-1A8CF1D0B4B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1FB0966-5440-E74A-8789-7890C0E8BDD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riangle 83">
              <a:extLst>
                <a:ext uri="{FF2B5EF4-FFF2-40B4-BE49-F238E27FC236}">
                  <a16:creationId xmlns:a16="http://schemas.microsoft.com/office/drawing/2014/main" id="{DB36A9D0-B24E-A743-A695-11F944D6676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D95C7A98-E47D-9A4A-9EF8-A04360B39DD8}"/>
              </a:ext>
            </a:extLst>
          </p:cNvPr>
          <p:cNvSpPr txBox="1"/>
          <p:nvPr/>
        </p:nvSpPr>
        <p:spPr>
          <a:xfrm>
            <a:off x="4630670" y="1557872"/>
            <a:ext cx="287258" cy="276999"/>
          </a:xfrm>
          <a:prstGeom prst="rect">
            <a:avLst/>
          </a:prstGeom>
          <a:noFill/>
        </p:spPr>
        <p:txBody>
          <a:bodyPr wrap="square" rtlCol="0">
            <a:spAutoFit/>
          </a:bodyPr>
          <a:lstStyle/>
          <a:p>
            <a:r>
              <a:rPr lang="en-US" sz="1200" dirty="0"/>
              <a:t>P</a:t>
            </a:r>
            <a:endParaRPr lang="en-US" dirty="0"/>
          </a:p>
        </p:txBody>
      </p:sp>
      <p:sp>
        <p:nvSpPr>
          <p:cNvPr id="87" name="TextBox 86">
            <a:extLst>
              <a:ext uri="{FF2B5EF4-FFF2-40B4-BE49-F238E27FC236}">
                <a16:creationId xmlns:a16="http://schemas.microsoft.com/office/drawing/2014/main" id="{B84D1977-E9D3-A446-BBD0-3ADD641B638A}"/>
              </a:ext>
            </a:extLst>
          </p:cNvPr>
          <p:cNvSpPr txBox="1"/>
          <p:nvPr/>
        </p:nvSpPr>
        <p:spPr>
          <a:xfrm>
            <a:off x="4621853" y="1328992"/>
            <a:ext cx="304892" cy="276999"/>
          </a:xfrm>
          <a:prstGeom prst="rect">
            <a:avLst/>
          </a:prstGeom>
          <a:noFill/>
        </p:spPr>
        <p:txBody>
          <a:bodyPr wrap="none" rtlCol="0">
            <a:spAutoFit/>
          </a:bodyPr>
          <a:lstStyle/>
          <a:p>
            <a:r>
              <a:rPr lang="en-US" sz="1200" dirty="0"/>
              <a:t>Q</a:t>
            </a:r>
            <a:endParaRPr lang="en-US" dirty="0"/>
          </a:p>
        </p:txBody>
      </p:sp>
      <p:sp>
        <p:nvSpPr>
          <p:cNvPr id="88" name="TextBox 87">
            <a:extLst>
              <a:ext uri="{FF2B5EF4-FFF2-40B4-BE49-F238E27FC236}">
                <a16:creationId xmlns:a16="http://schemas.microsoft.com/office/drawing/2014/main" id="{B2DF1307-6949-1E4B-A6BB-954BF635A365}"/>
              </a:ext>
            </a:extLst>
          </p:cNvPr>
          <p:cNvSpPr txBox="1"/>
          <p:nvPr/>
        </p:nvSpPr>
        <p:spPr>
          <a:xfrm>
            <a:off x="6699716" y="1432618"/>
            <a:ext cx="279244" cy="276999"/>
          </a:xfrm>
          <a:prstGeom prst="rect">
            <a:avLst/>
          </a:prstGeom>
          <a:noFill/>
        </p:spPr>
        <p:txBody>
          <a:bodyPr wrap="none" rtlCol="0">
            <a:spAutoFit/>
          </a:bodyPr>
          <a:lstStyle/>
          <a:p>
            <a:r>
              <a:rPr lang="en-US" sz="1200" dirty="0"/>
              <a:t>Z</a:t>
            </a:r>
            <a:endParaRPr lang="en-US" dirty="0"/>
          </a:p>
        </p:txBody>
      </p:sp>
    </p:spTree>
    <p:extLst>
      <p:ext uri="{BB962C8B-B14F-4D97-AF65-F5344CB8AC3E}">
        <p14:creationId xmlns:p14="http://schemas.microsoft.com/office/powerpoint/2010/main" val="360674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23</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4"/>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5"/>
          <a:stretch>
            <a:fillRect/>
          </a:stretch>
        </p:blipFill>
        <p:spPr>
          <a:xfrm>
            <a:off x="4443628" y="1964275"/>
            <a:ext cx="1239196" cy="1785900"/>
          </a:xfrm>
          <a:prstGeom prst="rect">
            <a:avLst/>
          </a:prstGeom>
        </p:spPr>
      </p:pic>
    </p:spTree>
    <p:extLst>
      <p:ext uri="{BB962C8B-B14F-4D97-AF65-F5344CB8AC3E}">
        <p14:creationId xmlns:p14="http://schemas.microsoft.com/office/powerpoint/2010/main" val="131581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DD854CE9-0112-5542-ACC4-E82D5766DE02}"/>
              </a:ext>
            </a:extLst>
          </p:cNvPr>
          <p:cNvGrpSpPr/>
          <p:nvPr/>
        </p:nvGrpSpPr>
        <p:grpSpPr>
          <a:xfrm>
            <a:off x="3192769" y="1464317"/>
            <a:ext cx="304892" cy="607331"/>
            <a:chOff x="3192769" y="1464317"/>
            <a:chExt cx="304892" cy="607331"/>
          </a:xfrm>
        </p:grpSpPr>
        <p:sp>
          <p:nvSpPr>
            <p:cNvPr id="13" name="TextBox 12">
              <a:extLst>
                <a:ext uri="{FF2B5EF4-FFF2-40B4-BE49-F238E27FC236}">
                  <a16:creationId xmlns:a16="http://schemas.microsoft.com/office/drawing/2014/main" id="{AB735856-F271-DF42-8179-2FE5A3AFC77B}"/>
                </a:ext>
              </a:extLst>
            </p:cNvPr>
            <p:cNvSpPr txBox="1"/>
            <p:nvPr/>
          </p:nvSpPr>
          <p:spPr>
            <a:xfrm>
              <a:off x="3192769" y="1763871"/>
              <a:ext cx="304892" cy="307777"/>
            </a:xfrm>
            <a:prstGeom prst="rect">
              <a:avLst/>
            </a:prstGeom>
            <a:noFill/>
          </p:spPr>
          <p:txBody>
            <a:bodyPr wrap="none" rtlCol="0">
              <a:spAutoFit/>
            </a:bodyPr>
            <a:lstStyle/>
            <a:p>
              <a:r>
                <a:rPr lang="en-US" dirty="0"/>
                <a:t>A</a:t>
              </a:r>
            </a:p>
          </p:txBody>
        </p:sp>
        <p:cxnSp>
          <p:nvCxnSpPr>
            <p:cNvPr id="18" name="Straight Arrow Connector 17">
              <a:extLst>
                <a:ext uri="{FF2B5EF4-FFF2-40B4-BE49-F238E27FC236}">
                  <a16:creationId xmlns:a16="http://schemas.microsoft.com/office/drawing/2014/main" id="{02C3A8E4-64D9-ED42-9806-CAC3DE1CCD9C}"/>
                </a:ext>
              </a:extLst>
            </p:cNvPr>
            <p:cNvCxnSpPr>
              <a:cxnSpLocks/>
              <a:stCxn id="10" idx="2"/>
              <a:endCxn id="13" idx="0"/>
            </p:cNvCxnSpPr>
            <p:nvPr/>
          </p:nvCxnSpPr>
          <p:spPr>
            <a:xfrm flipH="1">
              <a:off x="3345215" y="1464317"/>
              <a:ext cx="43159" cy="29955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19EC7039-F0BF-3D47-96C9-D6523167040E}"/>
              </a:ext>
            </a:extLst>
          </p:cNvPr>
          <p:cNvGrpSpPr/>
          <p:nvPr/>
        </p:nvGrpSpPr>
        <p:grpSpPr>
          <a:xfrm>
            <a:off x="3730603" y="1456081"/>
            <a:ext cx="304892" cy="615567"/>
            <a:chOff x="3730603" y="1456081"/>
            <a:chExt cx="304892" cy="615567"/>
          </a:xfrm>
        </p:grpSpPr>
        <p:sp>
          <p:nvSpPr>
            <p:cNvPr id="14" name="TextBox 13">
              <a:extLst>
                <a:ext uri="{FF2B5EF4-FFF2-40B4-BE49-F238E27FC236}">
                  <a16:creationId xmlns:a16="http://schemas.microsoft.com/office/drawing/2014/main" id="{B7209BDF-194E-E24A-AF0B-5222D9CAFB07}"/>
                </a:ext>
              </a:extLst>
            </p:cNvPr>
            <p:cNvSpPr txBox="1"/>
            <p:nvPr/>
          </p:nvSpPr>
          <p:spPr>
            <a:xfrm>
              <a:off x="3730603" y="1763871"/>
              <a:ext cx="304892" cy="307777"/>
            </a:xfrm>
            <a:prstGeom prst="rect">
              <a:avLst/>
            </a:prstGeom>
            <a:noFill/>
          </p:spPr>
          <p:txBody>
            <a:bodyPr wrap="none" rtlCol="0">
              <a:spAutoFit/>
            </a:bodyPr>
            <a:lstStyle/>
            <a:p>
              <a:r>
                <a:rPr lang="en-US" dirty="0"/>
                <a:t>B</a:t>
              </a:r>
            </a:p>
          </p:txBody>
        </p:sp>
        <p:cxnSp>
          <p:nvCxnSpPr>
            <p:cNvPr id="20" name="Straight Arrow Connector 19">
              <a:extLst>
                <a:ext uri="{FF2B5EF4-FFF2-40B4-BE49-F238E27FC236}">
                  <a16:creationId xmlns:a16="http://schemas.microsoft.com/office/drawing/2014/main" id="{C1F8E033-CA8E-F54D-A6D3-6A0C9B73E4FD}"/>
                </a:ext>
              </a:extLst>
            </p:cNvPr>
            <p:cNvCxnSpPr>
              <a:cxnSpLocks/>
              <a:stCxn id="11" idx="2"/>
              <a:endCxn id="14" idx="0"/>
            </p:cNvCxnSpPr>
            <p:nvPr/>
          </p:nvCxnSpPr>
          <p:spPr>
            <a:xfrm>
              <a:off x="3731667" y="1456081"/>
              <a:ext cx="151382" cy="30779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3F8133CC-6DAF-7E49-8825-DB5DD62BE24D}"/>
              </a:ext>
            </a:extLst>
          </p:cNvPr>
          <p:cNvGrpSpPr/>
          <p:nvPr/>
        </p:nvGrpSpPr>
        <p:grpSpPr>
          <a:xfrm>
            <a:off x="4155410" y="1465429"/>
            <a:ext cx="382978" cy="606219"/>
            <a:chOff x="4155410" y="1465429"/>
            <a:chExt cx="382978" cy="606219"/>
          </a:xfrm>
        </p:grpSpPr>
        <p:sp>
          <p:nvSpPr>
            <p:cNvPr id="15" name="TextBox 14">
              <a:extLst>
                <a:ext uri="{FF2B5EF4-FFF2-40B4-BE49-F238E27FC236}">
                  <a16:creationId xmlns:a16="http://schemas.microsoft.com/office/drawing/2014/main" id="{A8E94EFA-F06E-824D-8119-12378AAD68F3}"/>
                </a:ext>
              </a:extLst>
            </p:cNvPr>
            <p:cNvSpPr txBox="1"/>
            <p:nvPr/>
          </p:nvSpPr>
          <p:spPr>
            <a:xfrm>
              <a:off x="4223878" y="1763871"/>
              <a:ext cx="314510" cy="307777"/>
            </a:xfrm>
            <a:prstGeom prst="rect">
              <a:avLst/>
            </a:prstGeom>
            <a:noFill/>
          </p:spPr>
          <p:txBody>
            <a:bodyPr wrap="none" rtlCol="0">
              <a:spAutoFit/>
            </a:bodyPr>
            <a:lstStyle/>
            <a:p>
              <a:r>
                <a:rPr lang="en-US" dirty="0"/>
                <a:t>C</a:t>
              </a:r>
            </a:p>
          </p:txBody>
        </p:sp>
        <p:cxnSp>
          <p:nvCxnSpPr>
            <p:cNvPr id="26" name="Straight Arrow Connector 25">
              <a:extLst>
                <a:ext uri="{FF2B5EF4-FFF2-40B4-BE49-F238E27FC236}">
                  <a16:creationId xmlns:a16="http://schemas.microsoft.com/office/drawing/2014/main" id="{4FAD111A-B39C-1241-8F18-BF9EC52316C8}"/>
                </a:ext>
              </a:extLst>
            </p:cNvPr>
            <p:cNvCxnSpPr>
              <a:cxnSpLocks/>
              <a:stCxn id="12" idx="2"/>
              <a:endCxn id="15" idx="0"/>
            </p:cNvCxnSpPr>
            <p:nvPr/>
          </p:nvCxnSpPr>
          <p:spPr>
            <a:xfrm>
              <a:off x="4155410" y="1465429"/>
              <a:ext cx="225723" cy="29844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67" name="Rounded Rectangle 66">
            <a:extLst>
              <a:ext uri="{FF2B5EF4-FFF2-40B4-BE49-F238E27FC236}">
                <a16:creationId xmlns:a16="http://schemas.microsoft.com/office/drawing/2014/main" id="{85B69092-3B3C-774E-A851-1C25CDEBF81A}"/>
              </a:ext>
            </a:extLst>
          </p:cNvPr>
          <p:cNvSpPr/>
          <p:nvPr/>
        </p:nvSpPr>
        <p:spPr>
          <a:xfrm>
            <a:off x="6293613" y="1120142"/>
            <a:ext cx="1084331" cy="369332"/>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B9CF2568-811B-214D-92FC-C42884790D6C}"/>
              </a:ext>
            </a:extLst>
          </p:cNvPr>
          <p:cNvGrpSpPr/>
          <p:nvPr/>
        </p:nvGrpSpPr>
        <p:grpSpPr>
          <a:xfrm>
            <a:off x="3191746" y="818574"/>
            <a:ext cx="4186199" cy="646855"/>
            <a:chOff x="3219739" y="1005194"/>
            <a:chExt cx="4186199" cy="646855"/>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ACB1AB-BD85-414F-89A7-49D39B35F0CD}"/>
                    </a:ext>
                  </a:extLst>
                </p:cNvPr>
                <p:cNvSpPr txBox="1"/>
                <p:nvPr/>
              </p:nvSpPr>
              <p:spPr>
                <a:xfrm>
                  <a:off x="5010539" y="1334924"/>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B2ACB1AB-BD85-414F-89A7-49D39B35F0CD}"/>
                    </a:ext>
                  </a:extLst>
                </p:cNvPr>
                <p:cNvSpPr txBox="1">
                  <a:spLocks noRot="1" noChangeAspect="1" noMove="1" noResize="1" noEditPoints="1" noAdjustHandles="1" noChangeArrowheads="1" noChangeShapeType="1" noTextEdit="1"/>
                </p:cNvSpPr>
                <p:nvPr/>
              </p:nvSpPr>
              <p:spPr>
                <a:xfrm>
                  <a:off x="5010539" y="1334924"/>
                  <a:ext cx="2395399" cy="307777"/>
                </a:xfrm>
                <a:prstGeom prst="rect">
                  <a:avLst/>
                </a:prstGeom>
                <a:blipFill>
                  <a:blip r:embed="rId5"/>
                  <a:stretch>
                    <a:fillRect l="-1596" r="-3191" b="-3333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AC783ED-A0EE-8146-B66C-F0A5405CD5D9}"/>
                </a:ext>
              </a:extLst>
            </p:cNvPr>
            <p:cNvSpPr/>
            <p:nvPr/>
          </p:nvSpPr>
          <p:spPr>
            <a:xfrm>
              <a:off x="3219739" y="1336556"/>
              <a:ext cx="393256"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CEBF48C-D5E0-A44D-9A6D-6C4CF1ED1379}"/>
                </a:ext>
              </a:extLst>
            </p:cNvPr>
            <p:cNvSpPr/>
            <p:nvPr/>
          </p:nvSpPr>
          <p:spPr>
            <a:xfrm>
              <a:off x="3675865" y="1374526"/>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CBB06018-E4F7-5447-BF7D-7F7BF52EAEC2}"/>
                </a:ext>
              </a:extLst>
            </p:cNvPr>
            <p:cNvSpPr/>
            <p:nvPr/>
          </p:nvSpPr>
          <p:spPr>
            <a:xfrm>
              <a:off x="4099608" y="1383874"/>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0D466FDD-F2CC-CB40-B2D0-59F8BA1412EF}"/>
                </a:ext>
              </a:extLst>
            </p:cNvPr>
            <p:cNvSpPr txBox="1"/>
            <p:nvPr/>
          </p:nvSpPr>
          <p:spPr>
            <a:xfrm>
              <a:off x="5038687" y="1005194"/>
              <a:ext cx="2339102" cy="369332"/>
            </a:xfrm>
            <a:prstGeom prst="rect">
              <a:avLst/>
            </a:prstGeom>
            <a:noFill/>
          </p:spPr>
          <p:txBody>
            <a:bodyPr wrap="none" rtlCol="0">
              <a:spAutoFit/>
            </a:bodyPr>
            <a:lstStyle/>
            <a:p>
              <a:r>
                <a:rPr lang="en-US" sz="1800" dirty="0"/>
                <a:t>Distributive OR Form</a:t>
              </a:r>
            </a:p>
          </p:txBody>
        </p:sp>
      </p:grpSp>
      <p:grpSp>
        <p:nvGrpSpPr>
          <p:cNvPr id="99" name="Group 98">
            <a:extLst>
              <a:ext uri="{FF2B5EF4-FFF2-40B4-BE49-F238E27FC236}">
                <a16:creationId xmlns:a16="http://schemas.microsoft.com/office/drawing/2014/main" id="{CB99F370-95D4-AE4A-9847-EE2D8790A392}"/>
              </a:ext>
            </a:extLst>
          </p:cNvPr>
          <p:cNvGrpSpPr/>
          <p:nvPr/>
        </p:nvGrpSpPr>
        <p:grpSpPr>
          <a:xfrm>
            <a:off x="2767790" y="1127859"/>
            <a:ext cx="5602760" cy="1646839"/>
            <a:chOff x="2795783" y="1314479"/>
            <a:chExt cx="5602760" cy="1646839"/>
          </a:xfrm>
        </p:grpSpPr>
        <p:grpSp>
          <p:nvGrpSpPr>
            <p:cNvPr id="89" name="Group 88">
              <a:extLst>
                <a:ext uri="{FF2B5EF4-FFF2-40B4-BE49-F238E27FC236}">
                  <a16:creationId xmlns:a16="http://schemas.microsoft.com/office/drawing/2014/main" id="{5144BA40-C7C6-9D47-AB2B-204A17E5D198}"/>
                </a:ext>
              </a:extLst>
            </p:cNvPr>
            <p:cNvGrpSpPr/>
            <p:nvPr/>
          </p:nvGrpSpPr>
          <p:grpSpPr>
            <a:xfrm>
              <a:off x="2795783" y="2258268"/>
              <a:ext cx="5602760" cy="703050"/>
              <a:chOff x="2795783" y="2258268"/>
              <a:chExt cx="5602760" cy="70305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95783" y="2621167"/>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95783" y="2621167"/>
                    <a:ext cx="1714700" cy="314381"/>
                  </a:xfrm>
                  <a:prstGeom prst="rect">
                    <a:avLst/>
                  </a:prstGeom>
                  <a:blipFill>
                    <a:blip r:embed="rId6"/>
                    <a:stretch>
                      <a:fillRect l="-1481" r="-3704" b="-24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2591986"/>
                <a:ext cx="2339102" cy="369332"/>
              </a:xfrm>
              <a:prstGeom prst="rect">
                <a:avLst/>
              </a:prstGeom>
              <a:noFill/>
            </p:spPr>
            <p:txBody>
              <a:bodyPr wrap="none" rtlCol="0">
                <a:spAutoFit/>
              </a:bodyPr>
              <a:lstStyle/>
              <a:p>
                <a:r>
                  <a:rPr lang="en-US" sz="1800" dirty="0"/>
                  <a:t>Distributive OR Form</a:t>
                </a:r>
              </a:p>
            </p:txBody>
          </p:sp>
          <p:cxnSp>
            <p:nvCxnSpPr>
              <p:cNvPr id="69" name="Straight Arrow Connector 68">
                <a:extLst>
                  <a:ext uri="{FF2B5EF4-FFF2-40B4-BE49-F238E27FC236}">
                    <a16:creationId xmlns:a16="http://schemas.microsoft.com/office/drawing/2014/main" id="{3DE1F90E-0AD2-3243-BFCB-6C8DAA193F6E}"/>
                  </a:ext>
                </a:extLst>
              </p:cNvPr>
              <p:cNvCxnSpPr>
                <a:cxnSpLocks/>
                <a:stCxn id="13" idx="2"/>
              </p:cNvCxnSpPr>
              <p:nvPr/>
            </p:nvCxnSpPr>
            <p:spPr>
              <a:xfrm>
                <a:off x="3373208" y="2258268"/>
                <a:ext cx="43159"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29CDF3A-C460-064E-AB02-49AF0C95C626}"/>
                  </a:ext>
                </a:extLst>
              </p:cNvPr>
              <p:cNvCxnSpPr>
                <a:cxnSpLocks/>
                <a:stCxn id="13" idx="2"/>
              </p:cNvCxnSpPr>
              <p:nvPr/>
            </p:nvCxnSpPr>
            <p:spPr>
              <a:xfrm>
                <a:off x="3373208" y="2258268"/>
                <a:ext cx="810195"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741AC31-D9B4-254C-85C9-8C9579AA0FF7}"/>
                  </a:ext>
                </a:extLst>
              </p:cNvPr>
              <p:cNvCxnSpPr>
                <a:cxnSpLocks/>
                <a:stCxn id="14" idx="2"/>
                <a:endCxn id="8" idx="0"/>
              </p:cNvCxnSpPr>
              <p:nvPr/>
            </p:nvCxnSpPr>
            <p:spPr>
              <a:xfrm flipH="1">
                <a:off x="3653133" y="2258268"/>
                <a:ext cx="248578"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9FD9F-A4AA-2247-BB34-8C75FFB1257D}"/>
                  </a:ext>
                </a:extLst>
              </p:cNvPr>
              <p:cNvCxnSpPr>
                <a:cxnSpLocks/>
                <a:stCxn id="15" idx="2"/>
              </p:cNvCxnSpPr>
              <p:nvPr/>
            </p:nvCxnSpPr>
            <p:spPr>
              <a:xfrm flipH="1">
                <a:off x="4381133" y="2258268"/>
                <a:ext cx="27993"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ounded Rectangle 96">
              <a:extLst>
                <a:ext uri="{FF2B5EF4-FFF2-40B4-BE49-F238E27FC236}">
                  <a16:creationId xmlns:a16="http://schemas.microsoft.com/office/drawing/2014/main" id="{F5E70161-D6FC-6946-8BD4-A431A74E17D7}"/>
                </a:ext>
              </a:extLst>
            </p:cNvPr>
            <p:cNvSpPr/>
            <p:nvPr/>
          </p:nvSpPr>
          <p:spPr>
            <a:xfrm>
              <a:off x="5010538" y="1314479"/>
              <a:ext cx="1084331"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Rounded Rectangle 97">
            <a:extLst>
              <a:ext uri="{FF2B5EF4-FFF2-40B4-BE49-F238E27FC236}">
                <a16:creationId xmlns:a16="http://schemas.microsoft.com/office/drawing/2014/main" id="{D8B2C32D-F1AE-4649-9C6A-6A9760BA2743}"/>
              </a:ext>
            </a:extLst>
          </p:cNvPr>
          <p:cNvSpPr/>
          <p:nvPr/>
        </p:nvSpPr>
        <p:spPr>
          <a:xfrm>
            <a:off x="3229184" y="2405366"/>
            <a:ext cx="1309203"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58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dissolve">
                                      <p:cBhvr>
                                        <p:cTn id="15" dur="5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dissolv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dissolve">
                                      <p:cBhvr>
                                        <p:cTn id="25" dur="500"/>
                                        <p:tgtEl>
                                          <p:spTgt spid="10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dissolve">
                                      <p:cBhvr>
                                        <p:cTn id="30" dur="500"/>
                                        <p:tgtEl>
                                          <p:spTgt spid="99"/>
                                        </p:tgtEl>
                                      </p:cBhvr>
                                    </p:animEffect>
                                  </p:childTnLst>
                                </p:cTn>
                              </p:par>
                              <p:par>
                                <p:cTn id="31" presetID="9" presetClass="exit" presetSubtype="0" fill="hold" grpId="1" nodeType="withEffect">
                                  <p:stCondLst>
                                    <p:cond delay="0"/>
                                  </p:stCondLst>
                                  <p:childTnLst>
                                    <p:animEffect transition="out" filter="dissolve">
                                      <p:cBhvr>
                                        <p:cTn id="32" dur="500"/>
                                        <p:tgtEl>
                                          <p:spTgt spid="67"/>
                                        </p:tgtEl>
                                      </p:cBhvr>
                                    </p:animEffect>
                                    <p:set>
                                      <p:cBhvr>
                                        <p:cTn id="33" dur="1" fill="hold">
                                          <p:stCondLst>
                                            <p:cond delay="499"/>
                                          </p:stCondLst>
                                        </p:cTn>
                                        <p:tgtEl>
                                          <p:spTgt spid="67"/>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dissolve">
                                      <p:cBhvr>
                                        <p:cTn id="3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9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31448" y="1500280"/>
            <a:ext cx="2339102" cy="369332"/>
          </a:xfrm>
          <a:prstGeom prst="rect">
            <a:avLst/>
          </a:prstGeom>
          <a:noFill/>
        </p:spPr>
        <p:txBody>
          <a:bodyPr wrap="none" rtlCol="0">
            <a:spAutoFit/>
          </a:bodyPr>
          <a:lstStyle/>
          <a:p>
            <a:r>
              <a:rPr lang="en-US" sz="1800" dirty="0"/>
              <a:t>Distributive OR Form</a:t>
            </a:r>
          </a:p>
        </p:txBody>
      </p:sp>
      <p:sp>
        <p:nvSpPr>
          <p:cNvPr id="98" name="Rounded Rectangle 97">
            <a:extLst>
              <a:ext uri="{FF2B5EF4-FFF2-40B4-BE49-F238E27FC236}">
                <a16:creationId xmlns:a16="http://schemas.microsoft.com/office/drawing/2014/main" id="{D8B2C32D-F1AE-4649-9C6A-6A9760BA2743}"/>
              </a:ext>
            </a:extLst>
          </p:cNvPr>
          <p:cNvSpPr/>
          <p:nvPr/>
        </p:nvSpPr>
        <p:spPr>
          <a:xfrm>
            <a:off x="5235211" y="2713237"/>
            <a:ext cx="41533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628CDF9A-42E5-DB4B-A512-22596B5EAFE6}"/>
              </a:ext>
            </a:extLst>
          </p:cNvPr>
          <p:cNvGrpSpPr/>
          <p:nvPr/>
        </p:nvGrpSpPr>
        <p:grpSpPr>
          <a:xfrm>
            <a:off x="2795783" y="2717475"/>
            <a:ext cx="5848063" cy="1485897"/>
            <a:chOff x="2795783" y="2904095"/>
            <a:chExt cx="5848063" cy="1485897"/>
          </a:xfrm>
        </p:grpSpPr>
        <p:grpSp>
          <p:nvGrpSpPr>
            <p:cNvPr id="24" name="Group 23">
              <a:extLst>
                <a:ext uri="{FF2B5EF4-FFF2-40B4-BE49-F238E27FC236}">
                  <a16:creationId xmlns:a16="http://schemas.microsoft.com/office/drawing/2014/main" id="{5F89DCB2-BA8F-E046-BD34-95DD858B9279}"/>
                </a:ext>
              </a:extLst>
            </p:cNvPr>
            <p:cNvGrpSpPr/>
            <p:nvPr/>
          </p:nvGrpSpPr>
          <p:grpSpPr>
            <a:xfrm>
              <a:off x="2795783" y="2904095"/>
              <a:ext cx="5848063" cy="1460616"/>
              <a:chOff x="2795783" y="2904095"/>
              <a:chExt cx="5848063" cy="1460616"/>
            </a:xfrm>
          </p:grpSpPr>
          <p:grpSp>
            <p:nvGrpSpPr>
              <p:cNvPr id="19" name="Group 18">
                <a:extLst>
                  <a:ext uri="{FF2B5EF4-FFF2-40B4-BE49-F238E27FC236}">
                    <a16:creationId xmlns:a16="http://schemas.microsoft.com/office/drawing/2014/main" id="{F37AB3DB-B9E6-DE46-8064-23ECA6651FB7}"/>
                  </a:ext>
                </a:extLst>
              </p:cNvPr>
              <p:cNvGrpSpPr/>
              <p:nvPr/>
            </p:nvGrpSpPr>
            <p:grpSpPr>
              <a:xfrm>
                <a:off x="2795783" y="3413031"/>
                <a:ext cx="5848063" cy="951680"/>
                <a:chOff x="2795783" y="3413031"/>
                <a:chExt cx="5848063" cy="951680"/>
              </a:xfrm>
            </p:grpSpPr>
            <p:grpSp>
              <p:nvGrpSpPr>
                <p:cNvPr id="38" name="Group 37">
                  <a:extLst>
                    <a:ext uri="{FF2B5EF4-FFF2-40B4-BE49-F238E27FC236}">
                      <a16:creationId xmlns:a16="http://schemas.microsoft.com/office/drawing/2014/main" id="{BA5EC847-BC6F-224A-B5B4-81C94062FBFA}"/>
                    </a:ext>
                  </a:extLst>
                </p:cNvPr>
                <p:cNvGrpSpPr/>
                <p:nvPr/>
              </p:nvGrpSpPr>
              <p:grpSpPr>
                <a:xfrm>
                  <a:off x="2795783" y="3413031"/>
                  <a:ext cx="2650854" cy="924205"/>
                  <a:chOff x="2795783" y="2867656"/>
                  <a:chExt cx="2650854" cy="924205"/>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95783" y="3477480"/>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95783" y="3477480"/>
                        <a:ext cx="2650854" cy="314381"/>
                      </a:xfrm>
                      <a:prstGeom prst="rect">
                        <a:avLst/>
                      </a:prstGeom>
                      <a:blipFill>
                        <a:blip r:embed="rId5"/>
                        <a:stretch>
                          <a:fillRect l="-1442" r="-1923" b="-3600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97BF42CB-9EF1-E54E-8A2F-044AB1B3EBB5}"/>
                      </a:ext>
                    </a:extLst>
                  </p:cNvPr>
                  <p:cNvCxnSpPr>
                    <a:cxnSpLocks/>
                    <a:stCxn id="32" idx="2"/>
                  </p:cNvCxnSpPr>
                  <p:nvPr/>
                </p:nvCxnSpPr>
                <p:spPr>
                  <a:xfrm>
                    <a:off x="3196190" y="2867657"/>
                    <a:ext cx="250303" cy="6098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97037C-3277-D144-9B84-0B84E562455A}"/>
                      </a:ext>
                    </a:extLst>
                  </p:cNvPr>
                  <p:cNvCxnSpPr>
                    <a:cxnSpLocks/>
                    <a:stCxn id="34" idx="2"/>
                  </p:cNvCxnSpPr>
                  <p:nvPr/>
                </p:nvCxnSpPr>
                <p:spPr>
                  <a:xfrm>
                    <a:off x="3598939" y="2867656"/>
                    <a:ext cx="282596" cy="5823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278014D-906A-6841-A041-E67AD618CD1F}"/>
                    </a:ext>
                  </a:extLst>
                </p:cNvPr>
                <p:cNvSpPr txBox="1"/>
                <p:nvPr/>
              </p:nvSpPr>
              <p:spPr>
                <a:xfrm>
                  <a:off x="6078015" y="3995379"/>
                  <a:ext cx="2565831" cy="369332"/>
                </a:xfrm>
                <a:prstGeom prst="rect">
                  <a:avLst/>
                </a:prstGeom>
                <a:noFill/>
              </p:spPr>
              <p:txBody>
                <a:bodyPr wrap="none" rtlCol="0">
                  <a:spAutoFit/>
                </a:bodyPr>
                <a:lstStyle/>
                <a:p>
                  <a:r>
                    <a:rPr lang="en-US" sz="1800" dirty="0" err="1"/>
                    <a:t>DeMorgan’s</a:t>
                  </a:r>
                  <a:r>
                    <a:rPr lang="en-US" sz="1800" dirty="0"/>
                    <a:t> AND Form</a:t>
                  </a:r>
                </a:p>
              </p:txBody>
            </p:sp>
          </p:grpSp>
          <p:sp>
            <p:nvSpPr>
              <p:cNvPr id="49" name="Rounded Rectangle 48">
                <a:extLst>
                  <a:ext uri="{FF2B5EF4-FFF2-40B4-BE49-F238E27FC236}">
                    <a16:creationId xmlns:a16="http://schemas.microsoft.com/office/drawing/2014/main" id="{9485C5D7-1432-EB43-9A25-6436EA50DE81}"/>
                  </a:ext>
                </a:extLst>
              </p:cNvPr>
              <p:cNvSpPr/>
              <p:nvPr/>
            </p:nvSpPr>
            <p:spPr>
              <a:xfrm>
                <a:off x="4262146" y="2904095"/>
                <a:ext cx="729731"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29180" y="4022855"/>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8247" y="4027093"/>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F20FC437-74DA-314E-A393-9CA2D3557BB7}"/>
              </a:ext>
            </a:extLst>
          </p:cNvPr>
          <p:cNvGrpSpPr/>
          <p:nvPr/>
        </p:nvGrpSpPr>
        <p:grpSpPr>
          <a:xfrm>
            <a:off x="3043744" y="1502304"/>
            <a:ext cx="3784234" cy="1724108"/>
            <a:chOff x="3043744" y="1688924"/>
            <a:chExt cx="3784234" cy="1724108"/>
          </a:xfrm>
        </p:grpSpPr>
        <p:sp>
          <p:nvSpPr>
            <p:cNvPr id="32" name="TextBox 31">
              <a:extLst>
                <a:ext uri="{FF2B5EF4-FFF2-40B4-BE49-F238E27FC236}">
                  <a16:creationId xmlns:a16="http://schemas.microsoft.com/office/drawing/2014/main" id="{1D63E35C-B392-6A4C-BBDE-116894719DF9}"/>
                </a:ext>
              </a:extLst>
            </p:cNvPr>
            <p:cNvSpPr txBox="1"/>
            <p:nvPr/>
          </p:nvSpPr>
          <p:spPr>
            <a:xfrm>
              <a:off x="3043744" y="3105255"/>
              <a:ext cx="304892" cy="307777"/>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9C929D7A-BE3D-4740-9345-A78187734496}"/>
                </a:ext>
              </a:extLst>
            </p:cNvPr>
            <p:cNvSpPr txBox="1"/>
            <p:nvPr/>
          </p:nvSpPr>
          <p:spPr>
            <a:xfrm>
              <a:off x="3446493" y="3105254"/>
              <a:ext cx="304892" cy="307777"/>
            </a:xfrm>
            <a:prstGeom prst="rect">
              <a:avLst/>
            </a:prstGeom>
            <a:noFill/>
          </p:spPr>
          <p:txBody>
            <a:bodyPr wrap="none" rtlCol="0">
              <a:spAutoFit/>
            </a:bodyPr>
            <a:lstStyle/>
            <a:p>
              <a:r>
                <a:rPr lang="en-US" dirty="0"/>
                <a:t>B</a:t>
              </a:r>
            </a:p>
          </p:txBody>
        </p:sp>
        <p:cxnSp>
          <p:nvCxnSpPr>
            <p:cNvPr id="35" name="Straight Arrow Connector 34">
              <a:extLst>
                <a:ext uri="{FF2B5EF4-FFF2-40B4-BE49-F238E27FC236}">
                  <a16:creationId xmlns:a16="http://schemas.microsoft.com/office/drawing/2014/main" id="{94F13915-FC86-EB4E-96C5-914A96282170}"/>
                </a:ext>
              </a:extLst>
            </p:cNvPr>
            <p:cNvCxnSpPr>
              <a:cxnSpLocks/>
              <a:endCxn id="32" idx="0"/>
            </p:cNvCxnSpPr>
            <p:nvPr/>
          </p:nvCxnSpPr>
          <p:spPr>
            <a:xfrm flipH="1">
              <a:off x="3196190" y="2002489"/>
              <a:ext cx="122806" cy="110276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16E89C-6B38-FE4E-BE63-335602B9588C}"/>
                </a:ext>
              </a:extLst>
            </p:cNvPr>
            <p:cNvCxnSpPr>
              <a:cxnSpLocks/>
              <a:endCxn id="34" idx="0"/>
            </p:cNvCxnSpPr>
            <p:nvPr/>
          </p:nvCxnSpPr>
          <p:spPr>
            <a:xfrm>
              <a:off x="3516505" y="2013365"/>
              <a:ext cx="82434" cy="109188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B1C5DC-3F00-A248-BD48-73047EC43CF3}"/>
                    </a:ext>
                  </a:extLst>
                </p:cNvPr>
                <p:cNvSpPr txBox="1"/>
                <p:nvPr/>
              </p:nvSpPr>
              <p:spPr>
                <a:xfrm>
                  <a:off x="4262147" y="2927066"/>
                  <a:ext cx="1388393"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𝐴𝐵</m:t>
                            </m:r>
                          </m:e>
                        </m:acc>
                      </m:oMath>
                    </m:oMathPara>
                  </a14:m>
                  <a:endParaRPr lang="en-US" sz="2000" dirty="0"/>
                </a:p>
              </p:txBody>
            </p:sp>
          </mc:Choice>
          <mc:Fallback xmlns="">
            <p:sp>
              <p:nvSpPr>
                <p:cNvPr id="30" name="TextBox 29">
                  <a:extLst>
                    <a:ext uri="{FF2B5EF4-FFF2-40B4-BE49-F238E27FC236}">
                      <a16:creationId xmlns:a16="http://schemas.microsoft.com/office/drawing/2014/main" id="{6EB1C5DC-3F00-A248-BD48-73047EC43CF3}"/>
                    </a:ext>
                  </a:extLst>
                </p:cNvPr>
                <p:cNvSpPr txBox="1">
                  <a:spLocks noRot="1" noChangeAspect="1" noMove="1" noResize="1" noEditPoints="1" noAdjustHandles="1" noChangeArrowheads="1" noChangeShapeType="1" noTextEdit="1"/>
                </p:cNvSpPr>
                <p:nvPr/>
              </p:nvSpPr>
              <p:spPr>
                <a:xfrm>
                  <a:off x="4262147" y="2927066"/>
                  <a:ext cx="1388393" cy="308482"/>
                </a:xfrm>
                <a:prstGeom prst="rect">
                  <a:avLst/>
                </a:prstGeom>
                <a:blipFill>
                  <a:blip r:embed="rId7"/>
                  <a:stretch>
                    <a:fillRect l="-2752" r="-2752" b="-12500"/>
                  </a:stretch>
                </a:blipFill>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C57CCA93-743F-DE48-A473-282DD55FF9AC}"/>
                </a:ext>
              </a:extLst>
            </p:cNvPr>
            <p:cNvSpPr/>
            <p:nvPr/>
          </p:nvSpPr>
          <p:spPr>
            <a:xfrm>
              <a:off x="3987029" y="1688924"/>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D79985F-D5DB-D44D-A4F6-7DDA098E5351}"/>
                </a:ext>
              </a:extLst>
            </p:cNvPr>
            <p:cNvSpPr txBox="1"/>
            <p:nvPr/>
          </p:nvSpPr>
          <p:spPr>
            <a:xfrm>
              <a:off x="4262147" y="2571750"/>
              <a:ext cx="2565831" cy="369332"/>
            </a:xfrm>
            <a:prstGeom prst="rect">
              <a:avLst/>
            </a:prstGeom>
            <a:noFill/>
          </p:spPr>
          <p:txBody>
            <a:bodyPr wrap="none" rtlCol="0">
              <a:spAutoFit/>
            </a:bodyPr>
            <a:lstStyle/>
            <a:p>
              <a:r>
                <a:rPr lang="en-US" sz="1800" dirty="0" err="1"/>
                <a:t>DeMorgan’s</a:t>
              </a:r>
              <a:r>
                <a:rPr lang="en-US" sz="1800" dirty="0"/>
                <a:t> AND Form</a:t>
              </a:r>
            </a:p>
          </p:txBody>
        </p:sp>
        <p:sp>
          <p:nvSpPr>
            <p:cNvPr id="61" name="Rounded Rectangle 60">
              <a:extLst>
                <a:ext uri="{FF2B5EF4-FFF2-40B4-BE49-F238E27FC236}">
                  <a16:creationId xmlns:a16="http://schemas.microsoft.com/office/drawing/2014/main" id="{71713E01-A6BD-6943-AF50-ADC5C9B2A9DB}"/>
                </a:ext>
              </a:extLst>
            </p:cNvPr>
            <p:cNvSpPr/>
            <p:nvPr/>
          </p:nvSpPr>
          <p:spPr>
            <a:xfrm>
              <a:off x="3235436" y="1700459"/>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73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dissolve">
                                      <p:cBhvr>
                                        <p:cTn id="10" dur="5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xit" presetSubtype="0" fill="hold" grpId="1" nodeType="withEffect">
                                  <p:stCondLst>
                                    <p:cond delay="0"/>
                                  </p:stCondLst>
                                  <p:childTnLst>
                                    <p:animEffect transition="out" filter="dissolve">
                                      <p:cBhvr>
                                        <p:cTn id="17" dur="500"/>
                                        <p:tgtEl>
                                          <p:spTgt spid="98"/>
                                        </p:tgtEl>
                                      </p:cBhvr>
                                    </p:animEffect>
                                    <p:set>
                                      <p:cBhvr>
                                        <p:cTn id="18"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790"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790" y="1876786"/>
                <a:ext cx="2650854" cy="314381"/>
              </a:xfrm>
              <a:prstGeom prst="rect">
                <a:avLst/>
              </a:prstGeom>
              <a:blipFill>
                <a:blip r:embed="rId5"/>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353"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A28E99E-DFAD-0844-8833-F0A064450799}"/>
              </a:ext>
            </a:extLst>
          </p:cNvPr>
          <p:cNvGrpSpPr/>
          <p:nvPr/>
        </p:nvGrpSpPr>
        <p:grpSpPr>
          <a:xfrm>
            <a:off x="2748715" y="1866247"/>
            <a:ext cx="2697922" cy="1476919"/>
            <a:chOff x="2748715" y="2052867"/>
            <a:chExt cx="2697922" cy="1476919"/>
          </a:xfrm>
        </p:grpSpPr>
        <p:sp>
          <p:nvSpPr>
            <p:cNvPr id="50" name="Rounded Rectangle 49">
              <a:extLst>
                <a:ext uri="{FF2B5EF4-FFF2-40B4-BE49-F238E27FC236}">
                  <a16:creationId xmlns:a16="http://schemas.microsoft.com/office/drawing/2014/main" id="{8EBB82EC-FB32-2E4C-AAE2-B6951C2960EF}"/>
                </a:ext>
              </a:extLst>
            </p:cNvPr>
            <p:cNvSpPr/>
            <p:nvPr/>
          </p:nvSpPr>
          <p:spPr>
            <a:xfrm>
              <a:off x="3284376" y="20528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5995" y="205286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2767635" y="3161228"/>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2767635" y="3161228"/>
                  <a:ext cx="2395399" cy="307777"/>
                </a:xfrm>
                <a:prstGeom prst="rect">
                  <a:avLst/>
                </a:prstGeom>
                <a:blipFill>
                  <a:blip r:embed="rId7"/>
                  <a:stretch>
                    <a:fillRect l="-1587" r="-2646"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2795783" y="2858335"/>
              <a:ext cx="2339102" cy="369332"/>
            </a:xfrm>
            <a:prstGeom prst="rect">
              <a:avLst/>
            </a:prstGeom>
            <a:noFill/>
          </p:spPr>
          <p:txBody>
            <a:bodyPr wrap="none" rtlCol="0">
              <a:spAutoFit/>
            </a:bodyPr>
            <a:lstStyle/>
            <a:p>
              <a:r>
                <a:rPr lang="en-US" sz="1800" dirty="0"/>
                <a:t>Distributive OR Form</a:t>
              </a:r>
            </a:p>
          </p:txBody>
        </p:sp>
        <p:sp>
          <p:nvSpPr>
            <p:cNvPr id="45" name="Rounded Rectangle 44">
              <a:extLst>
                <a:ext uri="{FF2B5EF4-FFF2-40B4-BE49-F238E27FC236}">
                  <a16:creationId xmlns:a16="http://schemas.microsoft.com/office/drawing/2014/main" id="{EB65327B-92A2-5F45-87D6-11E8C7E38B32}"/>
                </a:ext>
              </a:extLst>
            </p:cNvPr>
            <p:cNvSpPr/>
            <p:nvPr/>
          </p:nvSpPr>
          <p:spPr>
            <a:xfrm>
              <a:off x="2748715" y="3166887"/>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DCCE8328-D1AD-4949-87A6-02F11E096298}"/>
              </a:ext>
            </a:extLst>
          </p:cNvPr>
          <p:cNvGrpSpPr/>
          <p:nvPr/>
        </p:nvGrpSpPr>
        <p:grpSpPr>
          <a:xfrm>
            <a:off x="3908099" y="3574791"/>
            <a:ext cx="2685415" cy="652144"/>
            <a:chOff x="3908099" y="3574791"/>
            <a:chExt cx="2685415" cy="652144"/>
          </a:xfrm>
        </p:grpSpPr>
        <p:grpSp>
          <p:nvGrpSpPr>
            <p:cNvPr id="3" name="Group 2">
              <a:extLst>
                <a:ext uri="{FF2B5EF4-FFF2-40B4-BE49-F238E27FC236}">
                  <a16:creationId xmlns:a16="http://schemas.microsoft.com/office/drawing/2014/main" id="{128A79AD-B610-D44E-9A02-4993F2389FB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EBC480-91DE-254F-B6AD-55A8BCCDEC85}"/>
                      </a:ext>
                    </a:extLst>
                  </p:cNvPr>
                  <p:cNvSpPr txBox="1"/>
                  <p:nvPr/>
                </p:nvSpPr>
                <p:spPr>
                  <a:xfrm>
                    <a:off x="4621234" y="4050656"/>
                    <a:ext cx="107516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28" name="TextBox 27">
                    <a:extLst>
                      <a:ext uri="{FF2B5EF4-FFF2-40B4-BE49-F238E27FC236}">
                        <a16:creationId xmlns:a16="http://schemas.microsoft.com/office/drawing/2014/main" id="{B1EBC480-91DE-254F-B6AD-55A8BCCDEC85}"/>
                      </a:ext>
                    </a:extLst>
                  </p:cNvPr>
                  <p:cNvSpPr txBox="1">
                    <a:spLocks noRot="1" noChangeAspect="1" noMove="1" noResize="1" noEditPoints="1" noAdjustHandles="1" noChangeArrowheads="1" noChangeShapeType="1" noTextEdit="1"/>
                  </p:cNvSpPr>
                  <p:nvPr/>
                </p:nvSpPr>
                <p:spPr>
                  <a:xfrm>
                    <a:off x="4621234" y="4050656"/>
                    <a:ext cx="1075166" cy="307777"/>
                  </a:xfrm>
                  <a:prstGeom prst="rect">
                    <a:avLst/>
                  </a:prstGeom>
                  <a:blipFill>
                    <a:blip r:embed="rId8"/>
                    <a:stretch>
                      <a:fillRect l="-3529" r="-3529" b="-416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909984B-FE06-5A45-B2B1-77878E49B835}"/>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p:sp>
          <p:nvSpPr>
            <p:cNvPr id="18" name="Rounded Rectangle 17">
              <a:extLst>
                <a:ext uri="{FF2B5EF4-FFF2-40B4-BE49-F238E27FC236}">
                  <a16:creationId xmlns:a16="http://schemas.microsoft.com/office/drawing/2014/main" id="{EF332C38-02EC-AD47-B506-298EBABF5827}"/>
                </a:ext>
              </a:extLst>
            </p:cNvPr>
            <p:cNvSpPr/>
            <p:nvPr/>
          </p:nvSpPr>
          <p:spPr>
            <a:xfrm>
              <a:off x="4572000" y="3864036"/>
              <a:ext cx="45654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1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59B0658-66F6-AE42-8B9F-2F78CDDDF7D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C2ECE7-8B81-5946-BA33-796CC7AF2BDC}"/>
                    </a:ext>
                  </a:extLst>
                </p:cNvPr>
                <p:cNvSpPr txBox="1"/>
                <p:nvPr/>
              </p:nvSpPr>
              <p:spPr>
                <a:xfrm>
                  <a:off x="4621234" y="4050656"/>
                  <a:ext cx="11171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33" name="TextBox 32">
                  <a:extLst>
                    <a:ext uri="{FF2B5EF4-FFF2-40B4-BE49-F238E27FC236}">
                      <a16:creationId xmlns:a16="http://schemas.microsoft.com/office/drawing/2014/main" id="{BEC2ECE7-8B81-5946-BA33-796CC7AF2BDC}"/>
                    </a:ext>
                  </a:extLst>
                </p:cNvPr>
                <p:cNvSpPr txBox="1">
                  <a:spLocks noRot="1" noChangeAspect="1" noMove="1" noResize="1" noEditPoints="1" noAdjustHandles="1" noChangeArrowheads="1" noChangeShapeType="1" noTextEdit="1"/>
                </p:cNvSpPr>
                <p:nvPr/>
              </p:nvSpPr>
              <p:spPr>
                <a:xfrm>
                  <a:off x="4621234" y="4050656"/>
                  <a:ext cx="1117101" cy="307777"/>
                </a:xfrm>
                <a:prstGeom prst="rect">
                  <a:avLst/>
                </a:prstGeom>
                <a:blipFill>
                  <a:blip r:embed="rId3"/>
                  <a:stretch>
                    <a:fillRect l="-2247" r="-2247" b="-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8CB6C00-67E0-C14A-92CF-D4AA4A64FA93}"/>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148ED96-441D-EF48-9C60-4943CB4EE381}"/>
              </a:ext>
            </a:extLst>
          </p:cNvPr>
          <p:cNvGrpSpPr/>
          <p:nvPr/>
        </p:nvGrpSpPr>
        <p:grpSpPr>
          <a:xfrm>
            <a:off x="2767635" y="2215894"/>
            <a:ext cx="5977221" cy="1955919"/>
            <a:chOff x="2767635" y="2215894"/>
            <a:chExt cx="5977221" cy="1955919"/>
          </a:xfrm>
        </p:grpSpPr>
        <p:grpSp>
          <p:nvGrpSpPr>
            <p:cNvPr id="2" name="Group 1">
              <a:extLst>
                <a:ext uri="{FF2B5EF4-FFF2-40B4-BE49-F238E27FC236}">
                  <a16:creationId xmlns:a16="http://schemas.microsoft.com/office/drawing/2014/main" id="{AE7F2B54-8D38-2247-AF15-C767ABB40C7F}"/>
                </a:ext>
              </a:extLst>
            </p:cNvPr>
            <p:cNvGrpSpPr/>
            <p:nvPr/>
          </p:nvGrpSpPr>
          <p:grpSpPr>
            <a:xfrm>
              <a:off x="2767635" y="2215894"/>
              <a:ext cx="5977221" cy="1955919"/>
              <a:chOff x="2767635" y="2215894"/>
              <a:chExt cx="5977221" cy="195591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8"/>
                    <a:stretch>
                      <a:fillRect l="-952" r="-2857" b="-30769"/>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EB65327B-92A2-5F45-87D6-11E8C7E38B32}"/>
                  </a:ext>
                </a:extLst>
              </p:cNvPr>
              <p:cNvSpPr/>
              <p:nvPr/>
            </p:nvSpPr>
            <p:spPr>
              <a:xfrm>
                <a:off x="5256652" y="3878706"/>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37119" y="22483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23093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45B86B65-E61C-7847-91CC-3502307184E6}"/>
              </a:ext>
            </a:extLst>
          </p:cNvPr>
          <p:cNvGrpSpPr/>
          <p:nvPr/>
        </p:nvGrpSpPr>
        <p:grpSpPr>
          <a:xfrm>
            <a:off x="3284376" y="1866247"/>
            <a:ext cx="2162261" cy="2298230"/>
            <a:chOff x="3284376" y="1866247"/>
            <a:chExt cx="2162261" cy="2298230"/>
          </a:xfrm>
        </p:grpSpPr>
        <p:sp>
          <p:nvSpPr>
            <p:cNvPr id="36" name="Rounded Rectangle 35">
              <a:extLst>
                <a:ext uri="{FF2B5EF4-FFF2-40B4-BE49-F238E27FC236}">
                  <a16:creationId xmlns:a16="http://schemas.microsoft.com/office/drawing/2014/main" id="{AD53883A-27FB-6645-9E6F-01069CF31882}"/>
                </a:ext>
              </a:extLst>
            </p:cNvPr>
            <p:cNvSpPr/>
            <p:nvPr/>
          </p:nvSpPr>
          <p:spPr>
            <a:xfrm>
              <a:off x="3284376" y="18662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620593AF-652A-A74D-BE6F-A5547E42BF35}"/>
                </a:ext>
              </a:extLst>
            </p:cNvPr>
            <p:cNvSpPr/>
            <p:nvPr/>
          </p:nvSpPr>
          <p:spPr>
            <a:xfrm>
              <a:off x="4445995" y="186624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33E129C-90E6-4E45-AF01-EE2BDA142A98}"/>
                </a:ext>
              </a:extLst>
            </p:cNvPr>
            <p:cNvSpPr/>
            <p:nvPr/>
          </p:nvSpPr>
          <p:spPr>
            <a:xfrm>
              <a:off x="4572000" y="3871370"/>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18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xit" presetSubtype="0" fill="hold"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D1C94F8-99F1-FF43-92FF-620DC6A0798E}"/>
              </a:ext>
            </a:extLst>
          </p:cNvPr>
          <p:cNvGrpSpPr/>
          <p:nvPr/>
        </p:nvGrpSpPr>
        <p:grpSpPr>
          <a:xfrm>
            <a:off x="3913697" y="3472876"/>
            <a:ext cx="2395399" cy="610670"/>
            <a:chOff x="3913697" y="3659496"/>
            <a:chExt cx="2395399" cy="61067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3913697" y="3962389"/>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3913697" y="3962389"/>
                  <a:ext cx="2395399" cy="307777"/>
                </a:xfrm>
                <a:prstGeom prst="rect">
                  <a:avLst/>
                </a:prstGeom>
                <a:blipFill>
                  <a:blip r:embed="rId8"/>
                  <a:stretch>
                    <a:fillRect l="-2128" r="-3191"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3941845" y="3659496"/>
              <a:ext cx="2339102" cy="369332"/>
            </a:xfrm>
            <a:prstGeom prst="rect">
              <a:avLst/>
            </a:prstGeom>
            <a:noFill/>
          </p:spPr>
          <p:txBody>
            <a:bodyPr wrap="none" rtlCol="0">
              <a:spAutoFit/>
            </a:bodyPr>
            <a:lstStyle/>
            <a:p>
              <a:r>
                <a:rPr lang="en-US" sz="1800" dirty="0"/>
                <a:t>Distributive OR Form</a:t>
              </a:r>
            </a:p>
          </p:txBody>
        </p:sp>
      </p:grpSp>
      <p:grpSp>
        <p:nvGrpSpPr>
          <p:cNvPr id="10" name="Group 9">
            <a:extLst>
              <a:ext uri="{FF2B5EF4-FFF2-40B4-BE49-F238E27FC236}">
                <a16:creationId xmlns:a16="http://schemas.microsoft.com/office/drawing/2014/main" id="{EC3118CA-6BF6-B549-A71D-577C47DB751C}"/>
              </a:ext>
            </a:extLst>
          </p:cNvPr>
          <p:cNvGrpSpPr/>
          <p:nvPr/>
        </p:nvGrpSpPr>
        <p:grpSpPr>
          <a:xfrm>
            <a:off x="3237119" y="2230937"/>
            <a:ext cx="3043828" cy="1913390"/>
            <a:chOff x="3237119" y="2417557"/>
            <a:chExt cx="3043828" cy="1913390"/>
          </a:xfrm>
        </p:grpSpPr>
        <p:sp>
          <p:nvSpPr>
            <p:cNvPr id="50" name="Rounded Rectangle 49">
              <a:extLst>
                <a:ext uri="{FF2B5EF4-FFF2-40B4-BE49-F238E27FC236}">
                  <a16:creationId xmlns:a16="http://schemas.microsoft.com/office/drawing/2014/main" id="{8EBB82EC-FB32-2E4C-AAE2-B6951C2960EF}"/>
                </a:ext>
              </a:extLst>
            </p:cNvPr>
            <p:cNvSpPr/>
            <p:nvPr/>
          </p:nvSpPr>
          <p:spPr>
            <a:xfrm>
              <a:off x="3237119" y="24349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41755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EB65327B-92A2-5F45-87D6-11E8C7E38B32}"/>
                </a:ext>
              </a:extLst>
            </p:cNvPr>
            <p:cNvSpPr/>
            <p:nvPr/>
          </p:nvSpPr>
          <p:spPr>
            <a:xfrm>
              <a:off x="5217741" y="3968048"/>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12" name="Group 11">
            <a:extLst>
              <a:ext uri="{FF2B5EF4-FFF2-40B4-BE49-F238E27FC236}">
                <a16:creationId xmlns:a16="http://schemas.microsoft.com/office/drawing/2014/main" id="{5312F843-4D75-EF4B-8839-974A58DD7C0E}"/>
              </a:ext>
            </a:extLst>
          </p:cNvPr>
          <p:cNvGrpSpPr/>
          <p:nvPr/>
        </p:nvGrpSpPr>
        <p:grpSpPr>
          <a:xfrm>
            <a:off x="2758304" y="2583366"/>
            <a:ext cx="5640239" cy="1527740"/>
            <a:chOff x="2758304" y="2769986"/>
            <a:chExt cx="5640239" cy="152774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76998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9"/>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p:sp>
          <p:nvSpPr>
            <p:cNvPr id="30" name="Rounded Rectangle 29">
              <a:extLst>
                <a:ext uri="{FF2B5EF4-FFF2-40B4-BE49-F238E27FC236}">
                  <a16:creationId xmlns:a16="http://schemas.microsoft.com/office/drawing/2014/main" id="{E17FE7DA-FE6F-C74E-A9B4-8CCA4DEE5A88}"/>
                </a:ext>
              </a:extLst>
            </p:cNvPr>
            <p:cNvSpPr/>
            <p:nvPr/>
          </p:nvSpPr>
          <p:spPr>
            <a:xfrm>
              <a:off x="3237119" y="2792876"/>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3B9D5420-E93F-364B-B19E-1F6B47865513}"/>
                </a:ext>
              </a:extLst>
            </p:cNvPr>
            <p:cNvSpPr/>
            <p:nvPr/>
          </p:nvSpPr>
          <p:spPr>
            <a:xfrm>
              <a:off x="4387925" y="2776419"/>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99B3BB6F-109E-5D49-9F3C-610C9AAC7E1E}"/>
                </a:ext>
              </a:extLst>
            </p:cNvPr>
            <p:cNvSpPr/>
            <p:nvPr/>
          </p:nvSpPr>
          <p:spPr>
            <a:xfrm>
              <a:off x="3913697" y="3934827"/>
              <a:ext cx="1040858"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9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BBC877-650A-EF45-A063-FF4BA961CF35}"/>
              </a:ext>
            </a:extLst>
          </p:cNvPr>
          <p:cNvGrpSpPr/>
          <p:nvPr/>
        </p:nvGrpSpPr>
        <p:grpSpPr>
          <a:xfrm>
            <a:off x="3828865" y="3690612"/>
            <a:ext cx="2480231" cy="686576"/>
            <a:chOff x="3828865" y="3877232"/>
            <a:chExt cx="2480231" cy="68657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6E2A27-CDFF-A943-89F7-64A2FFEB37B4}"/>
                    </a:ext>
                  </a:extLst>
                </p:cNvPr>
                <p:cNvSpPr txBox="1"/>
                <p:nvPr/>
              </p:nvSpPr>
              <p:spPr>
                <a:xfrm>
                  <a:off x="4572000" y="4256031"/>
                  <a:ext cx="8960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𝐴𝐴</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2A6E2A27-CDFF-A943-89F7-64A2FFEB37B4}"/>
                    </a:ext>
                  </a:extLst>
                </p:cNvPr>
                <p:cNvSpPr txBox="1">
                  <a:spLocks noRot="1" noChangeAspect="1" noMove="1" noResize="1" noEditPoints="1" noAdjustHandles="1" noChangeArrowheads="1" noChangeShapeType="1" noTextEdit="1"/>
                </p:cNvSpPr>
                <p:nvPr/>
              </p:nvSpPr>
              <p:spPr>
                <a:xfrm>
                  <a:off x="4572000" y="4256031"/>
                  <a:ext cx="896079" cy="307777"/>
                </a:xfrm>
                <a:prstGeom prst="rect">
                  <a:avLst/>
                </a:prstGeom>
                <a:blipFill>
                  <a:blip r:embed="rId3"/>
                  <a:stretch>
                    <a:fillRect l="-5714" r="-4286" b="-8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D5BFC96-3AE9-074B-BF9B-B327AF374DFE}"/>
                </a:ext>
              </a:extLst>
            </p:cNvPr>
            <p:cNvSpPr txBox="1"/>
            <p:nvPr/>
          </p:nvSpPr>
          <p:spPr>
            <a:xfrm>
              <a:off x="3828865" y="3877232"/>
              <a:ext cx="2480231" cy="369332"/>
            </a:xfrm>
            <a:prstGeom prst="rect">
              <a:avLst/>
            </a:prstGeom>
            <a:noFill/>
          </p:spPr>
          <p:txBody>
            <a:bodyPr wrap="none" rtlCol="0">
              <a:spAutoFit/>
            </a:bodyPr>
            <a:lstStyle/>
            <a:p>
              <a:r>
                <a:rPr lang="en-US" sz="1800" dirty="0"/>
                <a:t>Idempotent AND Form</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7"/>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EBB82EC-FB32-2E4C-AAE2-B6951C2960EF}"/>
              </a:ext>
            </a:extLst>
          </p:cNvPr>
          <p:cNvSpPr/>
          <p:nvPr/>
        </p:nvSpPr>
        <p:spPr>
          <a:xfrm>
            <a:off x="4572000" y="4055347"/>
            <a:ext cx="472784" cy="329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3232859" y="2595672"/>
            <a:ext cx="331435"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6" name="Rounded Rectangle 35">
            <a:extLst>
              <a:ext uri="{FF2B5EF4-FFF2-40B4-BE49-F238E27FC236}">
                <a16:creationId xmlns:a16="http://schemas.microsoft.com/office/drawing/2014/main" id="{2D0F096C-919A-9C4E-92C2-20C0B66D04FD}"/>
              </a:ext>
            </a:extLst>
          </p:cNvPr>
          <p:cNvSpPr/>
          <p:nvPr/>
        </p:nvSpPr>
        <p:spPr>
          <a:xfrm>
            <a:off x="3216276" y="298789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171362C-F4B8-6248-BA8E-2341EE118AA2}"/>
              </a:ext>
            </a:extLst>
          </p:cNvPr>
          <p:cNvSpPr/>
          <p:nvPr/>
        </p:nvSpPr>
        <p:spPr>
          <a:xfrm>
            <a:off x="5250690" y="4054066"/>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45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Boolean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7" name="TextBox 6">
            <a:extLst>
              <a:ext uri="{FF2B5EF4-FFF2-40B4-BE49-F238E27FC236}">
                <a16:creationId xmlns:a16="http://schemas.microsoft.com/office/drawing/2014/main" id="{E97E40A3-3DEA-1B4E-849B-C6F157964CB4}"/>
              </a:ext>
            </a:extLst>
          </p:cNvPr>
          <p:cNvSpPr txBox="1"/>
          <p:nvPr/>
        </p:nvSpPr>
        <p:spPr>
          <a:xfrm>
            <a:off x="1804440" y="3222211"/>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8" name="TextBox 7">
            <a:extLst>
              <a:ext uri="{FF2B5EF4-FFF2-40B4-BE49-F238E27FC236}">
                <a16:creationId xmlns:a16="http://schemas.microsoft.com/office/drawing/2014/main" id="{6882D2AC-D2F5-E641-93FB-9B9F55AC89FA}"/>
              </a:ext>
            </a:extLst>
          </p:cNvPr>
          <p:cNvSpPr txBox="1"/>
          <p:nvPr/>
        </p:nvSpPr>
        <p:spPr>
          <a:xfrm>
            <a:off x="3201033" y="3320449"/>
            <a:ext cx="284052" cy="307777"/>
          </a:xfrm>
          <a:prstGeom prst="rect">
            <a:avLst/>
          </a:prstGeom>
          <a:noFill/>
        </p:spPr>
        <p:txBody>
          <a:bodyPr wrap="none" rtlCol="0">
            <a:spAutoFit/>
          </a:bodyPr>
          <a:lstStyle/>
          <a:p>
            <a:r>
              <a:rPr lang="en-US" dirty="0">
                <a:solidFill>
                  <a:schemeClr val="accent2">
                    <a:lumMod val="50000"/>
                  </a:schemeClr>
                </a:solidFill>
              </a:rPr>
              <a:t>4</a:t>
            </a:r>
          </a:p>
        </p:txBody>
      </p:sp>
      <p:sp>
        <p:nvSpPr>
          <p:cNvPr id="11" name="TextBox 10">
            <a:extLst>
              <a:ext uri="{FF2B5EF4-FFF2-40B4-BE49-F238E27FC236}">
                <a16:creationId xmlns:a16="http://schemas.microsoft.com/office/drawing/2014/main" id="{86BF18FB-2DC2-EA44-B3E8-D74546A42559}"/>
              </a:ext>
            </a:extLst>
          </p:cNvPr>
          <p:cNvSpPr txBox="1"/>
          <p:nvPr/>
        </p:nvSpPr>
        <p:spPr>
          <a:xfrm>
            <a:off x="2017614" y="3921398"/>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2" name="TextBox 11">
            <a:extLst>
              <a:ext uri="{FF2B5EF4-FFF2-40B4-BE49-F238E27FC236}">
                <a16:creationId xmlns:a16="http://schemas.microsoft.com/office/drawing/2014/main" id="{A67656A5-6554-854D-A6DE-31F8113CAC05}"/>
              </a:ext>
            </a:extLst>
          </p:cNvPr>
          <p:cNvSpPr txBox="1"/>
          <p:nvPr/>
        </p:nvSpPr>
        <p:spPr>
          <a:xfrm>
            <a:off x="1378041" y="4477357"/>
            <a:ext cx="1278876" cy="307777"/>
          </a:xfrm>
          <a:prstGeom prst="rect">
            <a:avLst/>
          </a:prstGeom>
          <a:noFill/>
        </p:spPr>
        <p:txBody>
          <a:bodyPr wrap="none" rtlCol="0">
            <a:spAutoFit/>
          </a:bodyPr>
          <a:lstStyle/>
          <a:p>
            <a:r>
              <a:rPr lang="en-US" dirty="0">
                <a:solidFill>
                  <a:schemeClr val="accent2">
                    <a:lumMod val="50000"/>
                  </a:schemeClr>
                </a:solidFill>
              </a:rPr>
              <a:t>Total Cost: 12</a:t>
            </a:r>
          </a:p>
        </p:txBody>
      </p:sp>
      <p:grpSp>
        <p:nvGrpSpPr>
          <p:cNvPr id="19" name="Group 18">
            <a:extLst>
              <a:ext uri="{FF2B5EF4-FFF2-40B4-BE49-F238E27FC236}">
                <a16:creationId xmlns:a16="http://schemas.microsoft.com/office/drawing/2014/main" id="{78BCEDF0-DD76-CD4E-9B01-C8F5B86BDC58}"/>
              </a:ext>
            </a:extLst>
          </p:cNvPr>
          <p:cNvGrpSpPr/>
          <p:nvPr/>
        </p:nvGrpSpPr>
        <p:grpSpPr>
          <a:xfrm>
            <a:off x="4989446" y="3376099"/>
            <a:ext cx="1383978" cy="1404080"/>
            <a:chOff x="4989446" y="3376099"/>
            <a:chExt cx="1383978" cy="1404080"/>
          </a:xfrm>
        </p:grpSpPr>
        <p:sp>
          <p:nvSpPr>
            <p:cNvPr id="13" name="TextBox 12">
              <a:extLst>
                <a:ext uri="{FF2B5EF4-FFF2-40B4-BE49-F238E27FC236}">
                  <a16:creationId xmlns:a16="http://schemas.microsoft.com/office/drawing/2014/main" id="{7B67BFF4-D4DE-F344-BD48-9DF266A9D0AC}"/>
                </a:ext>
              </a:extLst>
            </p:cNvPr>
            <p:cNvSpPr txBox="1"/>
            <p:nvPr/>
          </p:nvSpPr>
          <p:spPr>
            <a:xfrm>
              <a:off x="5165809" y="3376099"/>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15" name="TextBox 14">
              <a:extLst>
                <a:ext uri="{FF2B5EF4-FFF2-40B4-BE49-F238E27FC236}">
                  <a16:creationId xmlns:a16="http://schemas.microsoft.com/office/drawing/2014/main" id="{FC722BA7-9E1D-7F4E-8667-75B9C0133618}"/>
                </a:ext>
              </a:extLst>
            </p:cNvPr>
            <p:cNvSpPr txBox="1"/>
            <p:nvPr/>
          </p:nvSpPr>
          <p:spPr>
            <a:xfrm>
              <a:off x="6089372" y="3484100"/>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6" name="TextBox 15">
              <a:extLst>
                <a:ext uri="{FF2B5EF4-FFF2-40B4-BE49-F238E27FC236}">
                  <a16:creationId xmlns:a16="http://schemas.microsoft.com/office/drawing/2014/main" id="{2C415895-D277-6242-88FA-470E097EF295}"/>
                </a:ext>
              </a:extLst>
            </p:cNvPr>
            <p:cNvSpPr txBox="1"/>
            <p:nvPr/>
          </p:nvSpPr>
          <p:spPr>
            <a:xfrm>
              <a:off x="4989446" y="4472402"/>
              <a:ext cx="1179490" cy="307777"/>
            </a:xfrm>
            <a:prstGeom prst="rect">
              <a:avLst/>
            </a:prstGeom>
            <a:noFill/>
          </p:spPr>
          <p:txBody>
            <a:bodyPr wrap="none" rtlCol="0">
              <a:spAutoFit/>
            </a:bodyPr>
            <a:lstStyle/>
            <a:p>
              <a:r>
                <a:rPr lang="en-US" dirty="0">
                  <a:solidFill>
                    <a:schemeClr val="accent2">
                      <a:lumMod val="50000"/>
                    </a:schemeClr>
                  </a:solidFill>
                </a:rPr>
                <a:t>Total Cost: 8</a:t>
              </a:r>
            </a:p>
          </p:txBody>
        </p:sp>
      </p:grpSp>
      <p:sp>
        <p:nvSpPr>
          <p:cNvPr id="17" name="Rounded Rectangle 16">
            <a:extLst>
              <a:ext uri="{FF2B5EF4-FFF2-40B4-BE49-F238E27FC236}">
                <a16:creationId xmlns:a16="http://schemas.microsoft.com/office/drawing/2014/main" id="{FC30FEA2-D69F-6C48-8FE1-FD0CE06DB373}"/>
              </a:ext>
            </a:extLst>
          </p:cNvPr>
          <p:cNvSpPr/>
          <p:nvPr/>
        </p:nvSpPr>
        <p:spPr>
          <a:xfrm>
            <a:off x="2572967" y="1978089"/>
            <a:ext cx="3595969"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2"/>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8"/>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 name="Group 2">
            <a:extLst>
              <a:ext uri="{FF2B5EF4-FFF2-40B4-BE49-F238E27FC236}">
                <a16:creationId xmlns:a16="http://schemas.microsoft.com/office/drawing/2014/main" id="{8509B1F7-C63C-D749-ADC5-916AD7127515}"/>
              </a:ext>
            </a:extLst>
          </p:cNvPr>
          <p:cNvGrpSpPr/>
          <p:nvPr/>
        </p:nvGrpSpPr>
        <p:grpSpPr>
          <a:xfrm>
            <a:off x="3783084" y="2951732"/>
            <a:ext cx="1382557" cy="338057"/>
            <a:chOff x="3783084" y="3138352"/>
            <a:chExt cx="1382557" cy="338057"/>
          </a:xfrm>
        </p:grpSpPr>
        <p:sp>
          <p:nvSpPr>
            <p:cNvPr id="24" name="Rounded Rectangle 23">
              <a:extLst>
                <a:ext uri="{FF2B5EF4-FFF2-40B4-BE49-F238E27FC236}">
                  <a16:creationId xmlns:a16="http://schemas.microsoft.com/office/drawing/2014/main" id="{B2825CDE-3412-7549-B9F9-2C7DF934E194}"/>
                </a:ext>
              </a:extLst>
            </p:cNvPr>
            <p:cNvSpPr/>
            <p:nvPr/>
          </p:nvSpPr>
          <p:spPr>
            <a:xfrm>
              <a:off x="3783084" y="313835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14A2F48E-C243-E54C-8398-BB781D46B733}"/>
                </a:ext>
              </a:extLst>
            </p:cNvPr>
            <p:cNvSpPr/>
            <p:nvPr/>
          </p:nvSpPr>
          <p:spPr>
            <a:xfrm>
              <a:off x="4957581" y="3143949"/>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337F6039-FA3C-114C-AB61-DEE419EF7D39}"/>
              </a:ext>
            </a:extLst>
          </p:cNvPr>
          <p:cNvGrpSpPr/>
          <p:nvPr/>
        </p:nvGrpSpPr>
        <p:grpSpPr>
          <a:xfrm>
            <a:off x="4046637" y="3976092"/>
            <a:ext cx="1903085" cy="703606"/>
            <a:chOff x="4002224" y="3988459"/>
            <a:chExt cx="1903085" cy="70360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91535A-D5E5-9D47-B863-9311ED87D98D}"/>
                    </a:ext>
                  </a:extLst>
                </p:cNvPr>
                <p:cNvSpPr txBox="1"/>
                <p:nvPr/>
              </p:nvSpPr>
              <p:spPr>
                <a:xfrm>
                  <a:off x="4485868" y="4342610"/>
                  <a:ext cx="734175"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e>
                        </m:acc>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9" name="TextBox 28">
                  <a:extLst>
                    <a:ext uri="{FF2B5EF4-FFF2-40B4-BE49-F238E27FC236}">
                      <a16:creationId xmlns:a16="http://schemas.microsoft.com/office/drawing/2014/main" id="{E391535A-D5E5-9D47-B863-9311ED87D98D}"/>
                    </a:ext>
                  </a:extLst>
                </p:cNvPr>
                <p:cNvSpPr txBox="1">
                  <a:spLocks noRot="1" noChangeAspect="1" noMove="1" noResize="1" noEditPoints="1" noAdjustHandles="1" noChangeArrowheads="1" noChangeShapeType="1" noTextEdit="1"/>
                </p:cNvSpPr>
                <p:nvPr/>
              </p:nvSpPr>
              <p:spPr>
                <a:xfrm>
                  <a:off x="4485868" y="4342610"/>
                  <a:ext cx="734175" cy="349455"/>
                </a:xfrm>
                <a:prstGeom prst="rect">
                  <a:avLst/>
                </a:prstGeom>
                <a:blipFill>
                  <a:blip r:embed="rId9"/>
                  <a:stretch>
                    <a:fillRect l="-6897" r="-6897" b="-714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28263B8-6CDA-1F4B-8DEF-27AF8BD32340}"/>
                </a:ext>
              </a:extLst>
            </p:cNvPr>
            <p:cNvSpPr txBox="1"/>
            <p:nvPr/>
          </p:nvSpPr>
          <p:spPr>
            <a:xfrm>
              <a:off x="4002224" y="3988459"/>
              <a:ext cx="1903085" cy="369332"/>
            </a:xfrm>
            <a:prstGeom prst="rect">
              <a:avLst/>
            </a:prstGeom>
            <a:noFill/>
          </p:spPr>
          <p:txBody>
            <a:bodyPr wrap="none" rtlCol="0">
              <a:spAutoFit/>
            </a:bodyPr>
            <a:lstStyle/>
            <a:p>
              <a:r>
                <a:rPr lang="en-US" sz="1800" dirty="0"/>
                <a:t>Double Negation</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530281" y="4330243"/>
            <a:ext cx="25761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10"/>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sp>
        <p:nvSpPr>
          <p:cNvPr id="40" name="Rounded Rectangle 39">
            <a:extLst>
              <a:ext uri="{FF2B5EF4-FFF2-40B4-BE49-F238E27FC236}">
                <a16:creationId xmlns:a16="http://schemas.microsoft.com/office/drawing/2014/main" id="{ABB196CE-CFF3-644C-90DC-2B11865D2D17}"/>
              </a:ext>
            </a:extLst>
          </p:cNvPr>
          <p:cNvSpPr/>
          <p:nvPr/>
        </p:nvSpPr>
        <p:spPr>
          <a:xfrm>
            <a:off x="3783084" y="3347358"/>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93ED71D8-CCDC-A14F-92DA-201D4AE3E752}"/>
              </a:ext>
            </a:extLst>
          </p:cNvPr>
          <p:cNvSpPr/>
          <p:nvPr/>
        </p:nvSpPr>
        <p:spPr>
          <a:xfrm>
            <a:off x="4944798" y="334395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A83310DB-EDAA-7744-81D9-432FE13F7A75}"/>
              </a:ext>
            </a:extLst>
          </p:cNvPr>
          <p:cNvSpPr/>
          <p:nvPr/>
        </p:nvSpPr>
        <p:spPr>
          <a:xfrm>
            <a:off x="5048828" y="435688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81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0" grpId="0" animBg="1"/>
      <p:bldP spid="41"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2"/>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3"/>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4"/>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5"/>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6"/>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7"/>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8"/>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9"/>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780131" y="3343950"/>
            <a:ext cx="3904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10"/>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45" name="Rounded Rectangle 44">
            <a:extLst>
              <a:ext uri="{FF2B5EF4-FFF2-40B4-BE49-F238E27FC236}">
                <a16:creationId xmlns:a16="http://schemas.microsoft.com/office/drawing/2014/main" id="{76D43097-7AF9-6B4B-AD0D-6F9A60EF032C}"/>
              </a:ext>
            </a:extLst>
          </p:cNvPr>
          <p:cNvSpPr/>
          <p:nvPr/>
        </p:nvSpPr>
        <p:spPr>
          <a:xfrm>
            <a:off x="4780131" y="3735463"/>
            <a:ext cx="234976" cy="30391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2"/>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3"/>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99462"/>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05819"/>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05819"/>
                <a:ext cx="1773114" cy="349455"/>
              </a:xfrm>
              <a:prstGeom prst="rect">
                <a:avLst/>
              </a:prstGeom>
              <a:blipFill>
                <a:blip r:embed="rId7"/>
                <a:stretch>
                  <a:fillRect l="-2143" r="-4286" b="-2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227335" y="3683733"/>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6E9014A-3A86-F14A-B18C-0D1B5753DC1B}"/>
              </a:ext>
            </a:extLst>
          </p:cNvPr>
          <p:cNvGrpSpPr/>
          <p:nvPr/>
        </p:nvGrpSpPr>
        <p:grpSpPr>
          <a:xfrm>
            <a:off x="209162" y="3284192"/>
            <a:ext cx="2300630" cy="664092"/>
            <a:chOff x="4364162" y="4349547"/>
            <a:chExt cx="2300630" cy="664092"/>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4E73CB-D187-BB4E-B093-7F8F6A2BE71A}"/>
                    </a:ext>
                  </a:extLst>
                </p:cNvPr>
                <p:cNvSpPr txBox="1"/>
                <p:nvPr/>
              </p:nvSpPr>
              <p:spPr>
                <a:xfrm>
                  <a:off x="4479892" y="4705862"/>
                  <a:ext cx="13776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334E73CB-D187-BB4E-B093-7F8F6A2BE71A}"/>
                    </a:ext>
                  </a:extLst>
                </p:cNvPr>
                <p:cNvSpPr txBox="1">
                  <a:spLocks noRot="1" noChangeAspect="1" noMove="1" noResize="1" noEditPoints="1" noAdjustHandles="1" noChangeArrowheads="1" noChangeShapeType="1" noTextEdit="1"/>
                </p:cNvSpPr>
                <p:nvPr/>
              </p:nvSpPr>
              <p:spPr>
                <a:xfrm>
                  <a:off x="4479892" y="4705862"/>
                  <a:ext cx="1377621" cy="307777"/>
                </a:xfrm>
                <a:prstGeom prst="rect">
                  <a:avLst/>
                </a:prstGeom>
                <a:blipFill>
                  <a:blip r:embed="rId11"/>
                  <a:stretch>
                    <a:fillRect l="-2778" r="-3704" b="-8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81C8D68-FE83-8845-A7CF-4323CC9DA2B1}"/>
                </a:ext>
              </a:extLst>
            </p:cNvPr>
            <p:cNvSpPr txBox="1"/>
            <p:nvPr/>
          </p:nvSpPr>
          <p:spPr>
            <a:xfrm>
              <a:off x="4364162" y="4349547"/>
              <a:ext cx="2300630" cy="369332"/>
            </a:xfrm>
            <a:prstGeom prst="rect">
              <a:avLst/>
            </a:prstGeom>
            <a:noFill/>
          </p:spPr>
          <p:txBody>
            <a:bodyPr wrap="none" rtlCol="0">
              <a:spAutoFit/>
            </a:bodyPr>
            <a:lstStyle/>
            <a:p>
              <a:r>
                <a:rPr lang="en-US" sz="1800" dirty="0"/>
                <a:t>Absorption OR Form</a:t>
              </a:r>
            </a:p>
          </p:txBody>
        </p:sp>
      </p:grpSp>
      <p:sp>
        <p:nvSpPr>
          <p:cNvPr id="27" name="Rounded Rectangle 26">
            <a:extLst>
              <a:ext uri="{FF2B5EF4-FFF2-40B4-BE49-F238E27FC236}">
                <a16:creationId xmlns:a16="http://schemas.microsoft.com/office/drawing/2014/main" id="{5AAEE846-9324-6F47-A71E-901C9C9B4D03}"/>
              </a:ext>
            </a:extLst>
          </p:cNvPr>
          <p:cNvSpPr/>
          <p:nvPr/>
        </p:nvSpPr>
        <p:spPr>
          <a:xfrm>
            <a:off x="324892" y="3627831"/>
            <a:ext cx="865099"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1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sp>
        <p:nvSpPr>
          <p:cNvPr id="41" name="Rounded Rectangle 40">
            <a:extLst>
              <a:ext uri="{FF2B5EF4-FFF2-40B4-BE49-F238E27FC236}">
                <a16:creationId xmlns:a16="http://schemas.microsoft.com/office/drawing/2014/main" id="{E3B30A78-B8BD-C34D-A19B-6FE498990EE4}"/>
              </a:ext>
            </a:extLst>
          </p:cNvPr>
          <p:cNvSpPr/>
          <p:nvPr/>
        </p:nvSpPr>
        <p:spPr>
          <a:xfrm>
            <a:off x="3188949" y="402366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0DF4202E-3FAC-5C40-BC1D-9E4B887EC9C7}"/>
              </a:ext>
            </a:extLst>
          </p:cNvPr>
          <p:cNvSpPr/>
          <p:nvPr/>
        </p:nvSpPr>
        <p:spPr>
          <a:xfrm>
            <a:off x="1468109" y="363467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05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7" grpId="0" animBg="1"/>
      <p:bldP spid="27" grpId="1" animBg="1"/>
      <p:bldP spid="41" grpId="0"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3"/>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4"/>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5"/>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6"/>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7"/>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8"/>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9"/>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0"/>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1"/>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53359" y="4023664"/>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1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sp>
        <p:nvSpPr>
          <p:cNvPr id="48" name="Rounded Rectangle 47">
            <a:extLst>
              <a:ext uri="{FF2B5EF4-FFF2-40B4-BE49-F238E27FC236}">
                <a16:creationId xmlns:a16="http://schemas.microsoft.com/office/drawing/2014/main" id="{B3D83DFC-C6F2-DE4E-928A-E93C578867AD}"/>
              </a:ext>
            </a:extLst>
          </p:cNvPr>
          <p:cNvSpPr/>
          <p:nvPr/>
        </p:nvSpPr>
        <p:spPr>
          <a:xfrm>
            <a:off x="3653359" y="4400507"/>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99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par>
                                <p:cTn id="13" presetID="9"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xit" presetSubtype="0" fill="hold" grpId="1" nodeType="withEffect">
                                  <p:stCondLst>
                                    <p:cond delay="0"/>
                                  </p:stCondLst>
                                  <p:childTnLst>
                                    <p:animEffect transition="out" filter="dissolve">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3"/>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4"/>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5"/>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6"/>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7"/>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8"/>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10"/>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1"/>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2"/>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24985" y="4366029"/>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3D13E804-CC34-9543-98F5-978CC78C7FFF}"/>
              </a:ext>
            </a:extLst>
          </p:cNvPr>
          <p:cNvGrpSpPr/>
          <p:nvPr/>
        </p:nvGrpSpPr>
        <p:grpSpPr>
          <a:xfrm>
            <a:off x="2748363" y="4714838"/>
            <a:ext cx="5620429" cy="369332"/>
            <a:chOff x="2711649" y="2769986"/>
            <a:chExt cx="5620429" cy="36933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11649" y="2782292"/>
                  <a:ext cx="1093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11649" y="2782292"/>
                  <a:ext cx="1093633" cy="276999"/>
                </a:xfrm>
                <a:prstGeom prst="rect">
                  <a:avLst/>
                </a:prstGeom>
                <a:blipFill>
                  <a:blip r:embed="rId13"/>
                  <a:stretch>
                    <a:fillRect l="-3488" r="-4651" b="-2727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31448" y="2769986"/>
              <a:ext cx="2300630" cy="369332"/>
            </a:xfrm>
            <a:prstGeom prst="rect">
              <a:avLst/>
            </a:prstGeom>
            <a:noFill/>
          </p:spPr>
          <p:txBody>
            <a:bodyPr wrap="none" rtlCol="0">
              <a:spAutoFit/>
            </a:bodyPr>
            <a:lstStyle/>
            <a:p>
              <a:r>
                <a:rPr lang="en-US" sz="1800" dirty="0"/>
                <a:t>Absorption OR Form</a:t>
              </a:r>
            </a:p>
          </p:txBody>
        </p:sp>
      </p:grpSp>
      <p:sp>
        <p:nvSpPr>
          <p:cNvPr id="50" name="Rounded Rectangle 49">
            <a:extLst>
              <a:ext uri="{FF2B5EF4-FFF2-40B4-BE49-F238E27FC236}">
                <a16:creationId xmlns:a16="http://schemas.microsoft.com/office/drawing/2014/main" id="{800B92B2-BF33-DD45-B7FB-86728EBD649F}"/>
              </a:ext>
            </a:extLst>
          </p:cNvPr>
          <p:cNvSpPr/>
          <p:nvPr/>
        </p:nvSpPr>
        <p:spPr>
          <a:xfrm>
            <a:off x="3597995" y="4723188"/>
            <a:ext cx="244001"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8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0" grpId="0" animBg="1"/>
      <p:bldP spid="50"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48973" y="4406109"/>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48973" y="4406109"/>
                <a:ext cx="1307216" cy="215444"/>
              </a:xfrm>
              <a:prstGeom prst="rect">
                <a:avLst/>
              </a:prstGeom>
              <a:blipFill>
                <a:blip r:embed="rId2"/>
                <a:stretch>
                  <a:fillRect l="-1923" r="-1923" b="-4117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68772" y="4393803"/>
            <a:ext cx="2024913" cy="307777"/>
          </a:xfrm>
          <a:prstGeom prst="rect">
            <a:avLst/>
          </a:prstGeom>
          <a:noFill/>
        </p:spPr>
        <p:txBody>
          <a:bodyPr wrap="none" rtlCol="0">
            <a:spAutoFit/>
          </a:bodyPr>
          <a:lstStyle/>
          <a:p>
            <a:r>
              <a:rPr lang="en-US" dirty="0"/>
              <a:t>Commutative OR Form</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48973" y="4051395"/>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48973" y="4051395"/>
                <a:ext cx="1307216" cy="215444"/>
              </a:xfrm>
              <a:prstGeom prst="rect">
                <a:avLst/>
              </a:prstGeom>
              <a:blipFill>
                <a:blip r:embed="rId3"/>
                <a:stretch>
                  <a:fillRect l="-1923" r="-2885" b="-4117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68772" y="4039089"/>
            <a:ext cx="1826141" cy="307777"/>
          </a:xfrm>
          <a:prstGeom prst="rect">
            <a:avLst/>
          </a:prstGeom>
          <a:noFill/>
        </p:spPr>
        <p:txBody>
          <a:bodyPr wrap="none" rtlCol="0">
            <a:spAutoFit/>
          </a:bodyPr>
          <a:lstStyle/>
          <a:p>
            <a:r>
              <a:rPr lang="en-US" dirty="0"/>
              <a:t>Absorption OR Form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48973" y="3701018"/>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48973" y="3701018"/>
                <a:ext cx="1763688" cy="215444"/>
              </a:xfrm>
              <a:prstGeom prst="rect">
                <a:avLst/>
              </a:prstGeom>
              <a:blipFill>
                <a:blip r:embed="rId4"/>
                <a:stretch>
                  <a:fillRect l="-1429" r="-2143" b="-3333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68772" y="3688712"/>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48973" y="3346304"/>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48973" y="3346304"/>
                <a:ext cx="1885516" cy="215444"/>
              </a:xfrm>
              <a:prstGeom prst="rect">
                <a:avLst/>
              </a:prstGeom>
              <a:blipFill>
                <a:blip r:embed="rId5"/>
                <a:stretch>
                  <a:fillRect l="-1342" r="-2685" b="-3333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68772" y="3333998"/>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595672"/>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595672"/>
                <a:ext cx="2005742" cy="244554"/>
              </a:xfrm>
              <a:prstGeom prst="rect">
                <a:avLst/>
              </a:prstGeom>
              <a:blipFill>
                <a:blip r:embed="rId6"/>
                <a:stretch>
                  <a:fillRect l="-625" r="-1875" b="-3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583366"/>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058640" cy="244554"/>
              </a:xfrm>
              <a:prstGeom prst="rect">
                <a:avLst/>
              </a:prstGeom>
              <a:blipFill>
                <a:blip r:embed="rId7"/>
                <a:stretch>
                  <a:fillRect l="-610" r="-182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240275" cy="244554"/>
              </a:xfrm>
              <a:prstGeom prst="rect">
                <a:avLst/>
              </a:prstGeom>
              <a:blipFill>
                <a:blip r:embed="rId8"/>
                <a:stretch>
                  <a:fillRect l="-2020" r="-4040" b="-35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058640" cy="244554"/>
              </a:xfrm>
              <a:prstGeom prst="rect">
                <a:avLst/>
              </a:prstGeom>
              <a:blipFill>
                <a:blip r:embed="rId10"/>
                <a:stretch>
                  <a:fillRect l="-610" r="-1829" b="-2857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032608" cy="307777"/>
          </a:xfrm>
          <a:prstGeom prst="rect">
            <a:avLst/>
          </a:prstGeom>
          <a:noFill/>
        </p:spPr>
        <p:txBody>
          <a:bodyPr wrap="none" rtlCol="0">
            <a:spAutoFit/>
          </a:bodyPr>
          <a:lstStyle/>
          <a:p>
            <a:r>
              <a:rPr lang="en-US" dirty="0" err="1"/>
              <a:t>DeMorgan’s</a:t>
            </a:r>
            <a:r>
              <a:rPr lang="en-US"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334853" cy="244554"/>
              </a:xfrm>
              <a:prstGeom prst="rect">
                <a:avLst/>
              </a:prstGeom>
              <a:blipFill>
                <a:blip r:embed="rId11"/>
                <a:stretch>
                  <a:fillRect l="-1869" r="-2804" b="-3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125647" cy="307777"/>
          </a:xfrm>
          <a:prstGeom prst="rect">
            <a:avLst/>
          </a:prstGeom>
          <a:noFill/>
        </p:spPr>
        <p:txBody>
          <a:bodyPr wrap="none" rtlCol="0">
            <a:spAutoFit/>
          </a:bodyPr>
          <a:lstStyle/>
          <a:p>
            <a:r>
              <a:rPr lang="en-US" dirty="0"/>
              <a:t>Commutative AND Form</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48973" y="2969811"/>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48973" y="2969811"/>
                <a:ext cx="1890774" cy="244554"/>
              </a:xfrm>
              <a:prstGeom prst="rect">
                <a:avLst/>
              </a:prstGeom>
              <a:blipFill>
                <a:blip r:embed="rId12"/>
                <a:stretch>
                  <a:fillRect l="-1333" r="-2000" b="-35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68772" y="2957505"/>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48363" y="4727144"/>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48363" y="4727144"/>
                <a:ext cx="850746" cy="215444"/>
              </a:xfrm>
              <a:prstGeom prst="rect">
                <a:avLst/>
              </a:prstGeom>
              <a:blipFill>
                <a:blip r:embed="rId13"/>
                <a:stretch>
                  <a:fillRect l="-2941" r="-5882" b="-3333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68162" y="4714838"/>
            <a:ext cx="1826141" cy="307777"/>
          </a:xfrm>
          <a:prstGeom prst="rect">
            <a:avLst/>
          </a:prstGeom>
          <a:noFill/>
        </p:spPr>
        <p:txBody>
          <a:bodyPr wrap="none" rtlCol="0">
            <a:spAutoFit/>
          </a:bodyPr>
          <a:lstStyle/>
          <a:p>
            <a:r>
              <a:rPr lang="en-US" dirty="0"/>
              <a:t>Absorption OR Form</a:t>
            </a:r>
          </a:p>
        </p:txBody>
      </p:sp>
    </p:spTree>
    <p:extLst>
      <p:ext uri="{BB962C8B-B14F-4D97-AF65-F5344CB8AC3E}">
        <p14:creationId xmlns:p14="http://schemas.microsoft.com/office/powerpoint/2010/main" val="15032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5BEE4B-29AC-BC4D-A301-E14729BFFED5}"/>
                  </a:ext>
                </a:extLst>
              </p:cNvPr>
              <p:cNvSpPr txBox="1"/>
              <p:nvPr/>
            </p:nvSpPr>
            <p:spPr>
              <a:xfrm>
                <a:off x="6239428" y="1737382"/>
                <a:ext cx="17000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oMath>
                  </m:oMathPara>
                </a14:m>
                <a:endParaRPr lang="en-US" sz="2800" dirty="0"/>
              </a:p>
            </p:txBody>
          </p:sp>
        </mc:Choice>
        <mc:Fallback xmlns="">
          <p:sp>
            <p:nvSpPr>
              <p:cNvPr id="8" name="TextBox 7">
                <a:extLst>
                  <a:ext uri="{FF2B5EF4-FFF2-40B4-BE49-F238E27FC236}">
                    <a16:creationId xmlns:a16="http://schemas.microsoft.com/office/drawing/2014/main" id="{105BEE4B-29AC-BC4D-A301-E14729BFFED5}"/>
                  </a:ext>
                </a:extLst>
              </p:cNvPr>
              <p:cNvSpPr txBox="1">
                <a:spLocks noRot="1" noChangeAspect="1" noMove="1" noResize="1" noEditPoints="1" noAdjustHandles="1" noChangeArrowheads="1" noChangeShapeType="1" noTextEdit="1"/>
              </p:cNvSpPr>
              <p:nvPr/>
            </p:nvSpPr>
            <p:spPr>
              <a:xfrm>
                <a:off x="6239428" y="1737382"/>
                <a:ext cx="1700017" cy="430887"/>
              </a:xfrm>
              <a:prstGeom prst="rect">
                <a:avLst/>
              </a:prstGeom>
              <a:blipFill>
                <a:blip r:embed="rId4"/>
                <a:stretch>
                  <a:fillRect l="-3759" r="-6015" b="-2941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5"/>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6"/>
          <a:stretch>
            <a:fillRect/>
          </a:stretch>
        </p:blipFill>
        <p:spPr>
          <a:xfrm>
            <a:off x="4443628" y="1964275"/>
            <a:ext cx="1239196" cy="1785900"/>
          </a:xfrm>
          <a:prstGeom prst="rect">
            <a:avLst/>
          </a:prstGeom>
        </p:spPr>
      </p:pic>
      <p:pic>
        <p:nvPicPr>
          <p:cNvPr id="10" name="Picture 9">
            <a:extLst>
              <a:ext uri="{FF2B5EF4-FFF2-40B4-BE49-F238E27FC236}">
                <a16:creationId xmlns:a16="http://schemas.microsoft.com/office/drawing/2014/main" id="{0853FECC-0B8F-AF46-801B-E7FE388E0891}"/>
              </a:ext>
            </a:extLst>
          </p:cNvPr>
          <p:cNvPicPr>
            <a:picLocks noChangeAspect="1"/>
          </p:cNvPicPr>
          <p:nvPr/>
        </p:nvPicPr>
        <p:blipFill>
          <a:blip r:embed="rId7"/>
          <a:stretch>
            <a:fillRect/>
          </a:stretch>
        </p:blipFill>
        <p:spPr>
          <a:xfrm>
            <a:off x="5964583" y="3478033"/>
            <a:ext cx="2249705" cy="544284"/>
          </a:xfrm>
          <a:prstGeom prst="rect">
            <a:avLst/>
          </a:prstGeom>
        </p:spPr>
      </p:pic>
    </p:spTree>
    <p:extLst>
      <p:ext uri="{BB962C8B-B14F-4D97-AF65-F5344CB8AC3E}">
        <p14:creationId xmlns:p14="http://schemas.microsoft.com/office/powerpoint/2010/main" val="421166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Boolean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20" name="Rounded Rectangle 19">
            <a:extLst>
              <a:ext uri="{FF2B5EF4-FFF2-40B4-BE49-F238E27FC236}">
                <a16:creationId xmlns:a16="http://schemas.microsoft.com/office/drawing/2014/main" id="{9138EED5-42DC-BA4A-8C4F-1E39E5A93696}"/>
              </a:ext>
            </a:extLst>
          </p:cNvPr>
          <p:cNvSpPr/>
          <p:nvPr/>
        </p:nvSpPr>
        <p:spPr>
          <a:xfrm>
            <a:off x="2581665" y="2243505"/>
            <a:ext cx="2647242"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42E5AED-E9FE-6C42-B5FA-FC360F693FCE}"/>
              </a:ext>
            </a:extLst>
          </p:cNvPr>
          <p:cNvSpPr txBox="1"/>
          <p:nvPr/>
        </p:nvSpPr>
        <p:spPr>
          <a:xfrm>
            <a:off x="1762320" y="324215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3" name="TextBox 22">
            <a:extLst>
              <a:ext uri="{FF2B5EF4-FFF2-40B4-BE49-F238E27FC236}">
                <a16:creationId xmlns:a16="http://schemas.microsoft.com/office/drawing/2014/main" id="{7D73520F-A3D0-3249-B136-2D0CF0DAB011}"/>
              </a:ext>
            </a:extLst>
          </p:cNvPr>
          <p:cNvSpPr txBox="1"/>
          <p:nvPr/>
        </p:nvSpPr>
        <p:spPr>
          <a:xfrm>
            <a:off x="1935604" y="3936787"/>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4" name="TextBox 23">
            <a:extLst>
              <a:ext uri="{FF2B5EF4-FFF2-40B4-BE49-F238E27FC236}">
                <a16:creationId xmlns:a16="http://schemas.microsoft.com/office/drawing/2014/main" id="{3D00C800-4716-6644-B8A4-AFBF97715BCA}"/>
              </a:ext>
            </a:extLst>
          </p:cNvPr>
          <p:cNvSpPr txBox="1"/>
          <p:nvPr/>
        </p:nvSpPr>
        <p:spPr>
          <a:xfrm>
            <a:off x="3174095" y="3321699"/>
            <a:ext cx="431528" cy="276999"/>
          </a:xfrm>
          <a:prstGeom prst="rect">
            <a:avLst/>
          </a:prstGeom>
          <a:noFill/>
        </p:spPr>
        <p:txBody>
          <a:bodyPr wrap="none" rtlCol="0">
            <a:spAutoFit/>
          </a:bodyPr>
          <a:lstStyle/>
          <a:p>
            <a:r>
              <a:rPr lang="en-US" sz="1200" dirty="0">
                <a:solidFill>
                  <a:schemeClr val="accent4">
                    <a:lumMod val="75000"/>
                  </a:schemeClr>
                </a:solidFill>
              </a:rPr>
              <a:t>8ns</a:t>
            </a:r>
          </a:p>
        </p:txBody>
      </p:sp>
      <p:sp>
        <p:nvSpPr>
          <p:cNvPr id="26" name="TextBox 25">
            <a:extLst>
              <a:ext uri="{FF2B5EF4-FFF2-40B4-BE49-F238E27FC236}">
                <a16:creationId xmlns:a16="http://schemas.microsoft.com/office/drawing/2014/main" id="{5CED1F40-952E-1F43-88D7-352B63802F42}"/>
              </a:ext>
            </a:extLst>
          </p:cNvPr>
          <p:cNvSpPr txBox="1"/>
          <p:nvPr/>
        </p:nvSpPr>
        <p:spPr>
          <a:xfrm>
            <a:off x="1522361" y="4433125"/>
            <a:ext cx="1557799" cy="307777"/>
          </a:xfrm>
          <a:prstGeom prst="rect">
            <a:avLst/>
          </a:prstGeom>
          <a:noFill/>
        </p:spPr>
        <p:txBody>
          <a:bodyPr wrap="none" rtlCol="0">
            <a:spAutoFit/>
          </a:bodyPr>
          <a:lstStyle/>
          <a:p>
            <a:r>
              <a:rPr lang="en-US" dirty="0">
                <a:solidFill>
                  <a:schemeClr val="accent4">
                    <a:lumMod val="75000"/>
                  </a:schemeClr>
                </a:solidFill>
              </a:rPr>
              <a:t>Total Delay: 21ns</a:t>
            </a:r>
          </a:p>
        </p:txBody>
      </p:sp>
      <p:grpSp>
        <p:nvGrpSpPr>
          <p:cNvPr id="28" name="Group 27">
            <a:extLst>
              <a:ext uri="{FF2B5EF4-FFF2-40B4-BE49-F238E27FC236}">
                <a16:creationId xmlns:a16="http://schemas.microsoft.com/office/drawing/2014/main" id="{B26DC5AF-08C1-0F44-8A7A-8315EE214E1F}"/>
              </a:ext>
            </a:extLst>
          </p:cNvPr>
          <p:cNvGrpSpPr/>
          <p:nvPr/>
        </p:nvGrpSpPr>
        <p:grpSpPr>
          <a:xfrm>
            <a:off x="4979074" y="3402282"/>
            <a:ext cx="1557799" cy="1335847"/>
            <a:chOff x="4979074" y="3402282"/>
            <a:chExt cx="1557799" cy="1335847"/>
          </a:xfrm>
        </p:grpSpPr>
        <p:sp>
          <p:nvSpPr>
            <p:cNvPr id="22" name="TextBox 21">
              <a:extLst>
                <a:ext uri="{FF2B5EF4-FFF2-40B4-BE49-F238E27FC236}">
                  <a16:creationId xmlns:a16="http://schemas.microsoft.com/office/drawing/2014/main" id="{C66E01F7-2AE8-E547-90E1-CDC869BAA5BB}"/>
                </a:ext>
              </a:extLst>
            </p:cNvPr>
            <p:cNvSpPr txBox="1"/>
            <p:nvPr/>
          </p:nvSpPr>
          <p:spPr>
            <a:xfrm>
              <a:off x="5140543" y="340228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5" name="TextBox 24">
              <a:extLst>
                <a:ext uri="{FF2B5EF4-FFF2-40B4-BE49-F238E27FC236}">
                  <a16:creationId xmlns:a16="http://schemas.microsoft.com/office/drawing/2014/main" id="{1D947F7F-7D6A-8345-BD02-B7F355198C84}"/>
                </a:ext>
              </a:extLst>
            </p:cNvPr>
            <p:cNvSpPr txBox="1"/>
            <p:nvPr/>
          </p:nvSpPr>
          <p:spPr>
            <a:xfrm>
              <a:off x="5991323" y="3499326"/>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7" name="TextBox 26">
              <a:extLst>
                <a:ext uri="{FF2B5EF4-FFF2-40B4-BE49-F238E27FC236}">
                  <a16:creationId xmlns:a16="http://schemas.microsoft.com/office/drawing/2014/main" id="{84DB6FEA-4C02-E341-84AA-67D6D6692429}"/>
                </a:ext>
              </a:extLst>
            </p:cNvPr>
            <p:cNvSpPr txBox="1"/>
            <p:nvPr/>
          </p:nvSpPr>
          <p:spPr>
            <a:xfrm>
              <a:off x="4979074" y="4430352"/>
              <a:ext cx="1557799" cy="307777"/>
            </a:xfrm>
            <a:prstGeom prst="rect">
              <a:avLst/>
            </a:prstGeom>
            <a:noFill/>
          </p:spPr>
          <p:txBody>
            <a:bodyPr wrap="none" rtlCol="0">
              <a:spAutoFit/>
            </a:bodyPr>
            <a:lstStyle/>
            <a:p>
              <a:r>
                <a:rPr lang="en-US" dirty="0">
                  <a:solidFill>
                    <a:schemeClr val="accent4">
                      <a:lumMod val="75000"/>
                    </a:schemeClr>
                  </a:solidFill>
                </a:rPr>
                <a:t>Total Delay: 22ns</a:t>
              </a:r>
            </a:p>
          </p:txBody>
        </p:sp>
      </p:grpSp>
    </p:spTree>
    <p:extLst>
      <p:ext uri="{BB962C8B-B14F-4D97-AF65-F5344CB8AC3E}">
        <p14:creationId xmlns:p14="http://schemas.microsoft.com/office/powerpoint/2010/main" val="37146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52F1-E84F-7447-869D-25C886B98D91}"/>
              </a:ext>
            </a:extLst>
          </p:cNvPr>
          <p:cNvSpPr>
            <a:spLocks noGrp="1"/>
          </p:cNvSpPr>
          <p:nvPr>
            <p:ph type="title"/>
          </p:nvPr>
        </p:nvSpPr>
        <p:spPr>
          <a:xfrm>
            <a:off x="2307835" y="313629"/>
            <a:ext cx="6039700" cy="645300"/>
          </a:xfrm>
        </p:spPr>
        <p:txBody>
          <a:bodyPr/>
          <a:lstStyle/>
          <a:p>
            <a:r>
              <a:rPr lang="en-US" dirty="0"/>
              <a:t>Boolean Identities and Equivalent Circuits</a:t>
            </a:r>
          </a:p>
        </p:txBody>
      </p:sp>
      <p:sp>
        <p:nvSpPr>
          <p:cNvPr id="3" name="Text Placeholder 2">
            <a:extLst>
              <a:ext uri="{FF2B5EF4-FFF2-40B4-BE49-F238E27FC236}">
                <a16:creationId xmlns:a16="http://schemas.microsoft.com/office/drawing/2014/main" id="{D5062042-5993-A34B-89CC-F1B6866EE784}"/>
              </a:ext>
            </a:extLst>
          </p:cNvPr>
          <p:cNvSpPr>
            <a:spLocks noGrp="1"/>
          </p:cNvSpPr>
          <p:nvPr>
            <p:ph type="body" idx="1"/>
          </p:nvPr>
        </p:nvSpPr>
        <p:spPr>
          <a:xfrm>
            <a:off x="1732699" y="1049540"/>
            <a:ext cx="4944300" cy="1659900"/>
          </a:xfrm>
        </p:spPr>
        <p:txBody>
          <a:bodyPr/>
          <a:lstStyle/>
          <a:p>
            <a:r>
              <a:rPr lang="en-US" sz="1800" dirty="0"/>
              <a:t>A </a:t>
            </a:r>
            <a:r>
              <a:rPr lang="en-US" sz="1800" b="1" i="1" dirty="0"/>
              <a:t>Boolean identity </a:t>
            </a:r>
            <a:r>
              <a:rPr lang="en-US" sz="1800" dirty="0"/>
              <a:t>is a rule that allows us to rewrite logical expressions into </a:t>
            </a:r>
            <a:r>
              <a:rPr lang="en-US" sz="1800" b="1" i="1" dirty="0"/>
              <a:t>equivalent</a:t>
            </a:r>
            <a:r>
              <a:rPr lang="en-US" sz="1800" dirty="0"/>
              <a:t> logical expressions, which may yield </a:t>
            </a:r>
            <a:r>
              <a:rPr lang="en-US" sz="1800" i="1" dirty="0"/>
              <a:t>better (i.e. cheaper or faster) </a:t>
            </a:r>
            <a:r>
              <a:rPr lang="en-US" sz="1800" dirty="0"/>
              <a:t>circuits.</a:t>
            </a:r>
          </a:p>
          <a:p>
            <a:endParaRPr lang="en-US" sz="1800" dirty="0"/>
          </a:p>
        </p:txBody>
      </p:sp>
      <p:sp>
        <p:nvSpPr>
          <p:cNvPr id="4" name="Slide Number Placeholder 3">
            <a:extLst>
              <a:ext uri="{FF2B5EF4-FFF2-40B4-BE49-F238E27FC236}">
                <a16:creationId xmlns:a16="http://schemas.microsoft.com/office/drawing/2014/main" id="{79D5E309-951E-F841-8288-B950312CCE89}"/>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21DE6-7122-9744-85FF-A839E925C748}"/>
                  </a:ext>
                </a:extLst>
              </p:cNvPr>
              <p:cNvSpPr txBox="1"/>
              <p:nvPr/>
            </p:nvSpPr>
            <p:spPr>
              <a:xfrm>
                <a:off x="2526185" y="2463510"/>
                <a:ext cx="3357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𝐴𝐵</m:t>
                      </m:r>
                      <m:r>
                        <a:rPr lang="en-US" sz="2800" b="0" i="1" smtClean="0">
                          <a:latin typeface="Cambria Math" panose="02040503050406030204" pitchFamily="18" charset="0"/>
                        </a:rPr>
                        <m:t>+</m:t>
                      </m:r>
                      <m:r>
                        <a:rPr lang="en-US" sz="2800" b="0" i="1" smtClean="0">
                          <a:latin typeface="Cambria Math" panose="02040503050406030204" pitchFamily="18" charset="0"/>
                        </a:rPr>
                        <m:t>𝐴𝐶</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4A21DE6-7122-9744-85FF-A839E925C748}"/>
                  </a:ext>
                </a:extLst>
              </p:cNvPr>
              <p:cNvSpPr txBox="1">
                <a:spLocks noRot="1" noChangeAspect="1" noMove="1" noResize="1" noEditPoints="1" noAdjustHandles="1" noChangeArrowheads="1" noChangeShapeType="1" noTextEdit="1"/>
              </p:cNvSpPr>
              <p:nvPr/>
            </p:nvSpPr>
            <p:spPr>
              <a:xfrm>
                <a:off x="2526185" y="2463510"/>
                <a:ext cx="3357329" cy="430887"/>
              </a:xfrm>
              <a:prstGeom prst="rect">
                <a:avLst/>
              </a:prstGeom>
              <a:blipFill>
                <a:blip r:embed="rId3"/>
                <a:stretch>
                  <a:fillRect l="-1509" r="-3019"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EB107D-6247-D946-9B24-6A89991AB6C3}"/>
                  </a:ext>
                </a:extLst>
              </p:cNvPr>
              <p:cNvSpPr txBox="1"/>
              <p:nvPr/>
            </p:nvSpPr>
            <p:spPr>
              <a:xfrm>
                <a:off x="1549971" y="3351833"/>
                <a:ext cx="15653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𝑄𝑃</m:t>
                      </m:r>
                      <m:r>
                        <a:rPr lang="en-US" sz="2000" b="0" i="1" smtClean="0">
                          <a:latin typeface="Cambria Math" panose="02040503050406030204" pitchFamily="18" charset="0"/>
                        </a:rPr>
                        <m:t>+</m:t>
                      </m:r>
                      <m:r>
                        <a:rPr lang="en-US" sz="2000" b="0" i="1" smtClean="0">
                          <a:latin typeface="Cambria Math" panose="02040503050406030204" pitchFamily="18" charset="0"/>
                        </a:rPr>
                        <m:t>𝑄𝑅</m:t>
                      </m:r>
                    </m:oMath>
                  </m:oMathPara>
                </a14:m>
                <a:endParaRPr lang="en-US" sz="2000" dirty="0"/>
              </a:p>
            </p:txBody>
          </p:sp>
        </mc:Choice>
        <mc:Fallback xmlns="">
          <p:sp>
            <p:nvSpPr>
              <p:cNvPr id="6" name="TextBox 5">
                <a:extLst>
                  <a:ext uri="{FF2B5EF4-FFF2-40B4-BE49-F238E27FC236}">
                    <a16:creationId xmlns:a16="http://schemas.microsoft.com/office/drawing/2014/main" id="{43EB107D-6247-D946-9B24-6A89991AB6C3}"/>
                  </a:ext>
                </a:extLst>
              </p:cNvPr>
              <p:cNvSpPr txBox="1">
                <a:spLocks noRot="1" noChangeAspect="1" noMove="1" noResize="1" noEditPoints="1" noAdjustHandles="1" noChangeArrowheads="1" noChangeShapeType="1" noTextEdit="1"/>
              </p:cNvSpPr>
              <p:nvPr/>
            </p:nvSpPr>
            <p:spPr>
              <a:xfrm>
                <a:off x="1549971" y="3351833"/>
                <a:ext cx="1565364" cy="307777"/>
              </a:xfrm>
              <a:prstGeom prst="rect">
                <a:avLst/>
              </a:prstGeom>
              <a:blipFill>
                <a:blip r:embed="rId4"/>
                <a:stretch>
                  <a:fillRect l="-2419" r="-4032" b="-29167"/>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225A0B35-CADE-B145-9FB9-830F87EB0680}"/>
              </a:ext>
            </a:extLst>
          </p:cNvPr>
          <p:cNvPicPr>
            <a:picLocks noChangeAspect="1"/>
          </p:cNvPicPr>
          <p:nvPr/>
        </p:nvPicPr>
        <p:blipFill>
          <a:blip r:embed="rId5"/>
          <a:stretch>
            <a:fillRect/>
          </a:stretch>
        </p:blipFill>
        <p:spPr>
          <a:xfrm>
            <a:off x="954703" y="3750221"/>
            <a:ext cx="2755900" cy="1104900"/>
          </a:xfrm>
          <a:prstGeom prst="rect">
            <a:avLst/>
          </a:prstGeom>
        </p:spPr>
      </p:pic>
      <p:pic>
        <p:nvPicPr>
          <p:cNvPr id="84" name="Picture 83">
            <a:extLst>
              <a:ext uri="{FF2B5EF4-FFF2-40B4-BE49-F238E27FC236}">
                <a16:creationId xmlns:a16="http://schemas.microsoft.com/office/drawing/2014/main" id="{E6D5FB43-8913-094F-8DD6-BBD6C355696B}"/>
              </a:ext>
            </a:extLst>
          </p:cNvPr>
          <p:cNvPicPr>
            <a:picLocks noChangeAspect="1"/>
          </p:cNvPicPr>
          <p:nvPr/>
        </p:nvPicPr>
        <p:blipFill>
          <a:blip r:embed="rId6"/>
          <a:stretch>
            <a:fillRect/>
          </a:stretch>
        </p:blipFill>
        <p:spPr>
          <a:xfrm>
            <a:off x="4616452" y="3902621"/>
            <a:ext cx="2654300" cy="800100"/>
          </a:xfrm>
          <a:prstGeom prst="rect">
            <a:avLst/>
          </a:prstGeom>
        </p:spPr>
      </p:pic>
      <p:grpSp>
        <p:nvGrpSpPr>
          <p:cNvPr id="88" name="Group 87">
            <a:extLst>
              <a:ext uri="{FF2B5EF4-FFF2-40B4-BE49-F238E27FC236}">
                <a16:creationId xmlns:a16="http://schemas.microsoft.com/office/drawing/2014/main" id="{3B3AACD8-AEF7-5740-973F-CE38B68565A9}"/>
              </a:ext>
            </a:extLst>
          </p:cNvPr>
          <p:cNvGrpSpPr/>
          <p:nvPr/>
        </p:nvGrpSpPr>
        <p:grpSpPr>
          <a:xfrm>
            <a:off x="3163078" y="3284049"/>
            <a:ext cx="3586194" cy="375561"/>
            <a:chOff x="3163078" y="3284049"/>
            <a:chExt cx="3586194" cy="37556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74C20-F1C1-E349-9355-6A229708BBB3}"/>
                    </a:ext>
                  </a:extLst>
                </p:cNvPr>
                <p:cNvSpPr txBox="1"/>
                <p:nvPr/>
              </p:nvSpPr>
              <p:spPr>
                <a:xfrm>
                  <a:off x="5137933" y="3351833"/>
                  <a:ext cx="16113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5674C20-F1C1-E349-9355-6A229708BBB3}"/>
                    </a:ext>
                  </a:extLst>
                </p:cNvPr>
                <p:cNvSpPr txBox="1">
                  <a:spLocks noRot="1" noChangeAspect="1" noMove="1" noResize="1" noEditPoints="1" noAdjustHandles="1" noChangeArrowheads="1" noChangeShapeType="1" noTextEdit="1"/>
                </p:cNvSpPr>
                <p:nvPr/>
              </p:nvSpPr>
              <p:spPr>
                <a:xfrm>
                  <a:off x="5137933" y="3351833"/>
                  <a:ext cx="1611339" cy="307777"/>
                </a:xfrm>
                <a:prstGeom prst="rect">
                  <a:avLst/>
                </a:prstGeom>
                <a:blipFill>
                  <a:blip r:embed="rId7"/>
                  <a:stretch>
                    <a:fillRect l="-2362" r="-4724" b="-33333"/>
                  </a:stretch>
                </a:blipFill>
              </p:spPr>
              <p:txBody>
                <a:bodyPr/>
                <a:lstStyle/>
                <a:p>
                  <a:r>
                    <a:rPr lang="en-US">
                      <a:noFill/>
                    </a:rPr>
                    <a:t> </a:t>
                  </a:r>
                </a:p>
              </p:txBody>
            </p:sp>
          </mc:Fallback>
        </mc:AlternateContent>
        <p:sp>
          <p:nvSpPr>
            <p:cNvPr id="87" name="Freeform 86">
              <a:extLst>
                <a:ext uri="{FF2B5EF4-FFF2-40B4-BE49-F238E27FC236}">
                  <a16:creationId xmlns:a16="http://schemas.microsoft.com/office/drawing/2014/main" id="{7DDE6E75-0AE3-254F-9086-0607456E7CD8}"/>
                </a:ext>
              </a:extLst>
            </p:cNvPr>
            <p:cNvSpPr/>
            <p:nvPr/>
          </p:nvSpPr>
          <p:spPr>
            <a:xfrm>
              <a:off x="3163078" y="3284049"/>
              <a:ext cx="1875453" cy="233592"/>
            </a:xfrm>
            <a:custGeom>
              <a:avLst/>
              <a:gdLst>
                <a:gd name="connsiteX0" fmla="*/ 0 w 1875453"/>
                <a:gd name="connsiteY0" fmla="*/ 233592 h 233592"/>
                <a:gd name="connsiteX1" fmla="*/ 46653 w 1875453"/>
                <a:gd name="connsiteY1" fmla="*/ 214931 h 233592"/>
                <a:gd name="connsiteX2" fmla="*/ 121298 w 1875453"/>
                <a:gd name="connsiteY2" fmla="*/ 177608 h 233592"/>
                <a:gd name="connsiteX3" fmla="*/ 195942 w 1875453"/>
                <a:gd name="connsiteY3" fmla="*/ 158947 h 233592"/>
                <a:gd name="connsiteX4" fmla="*/ 214604 w 1875453"/>
                <a:gd name="connsiteY4" fmla="*/ 140286 h 233592"/>
                <a:gd name="connsiteX5" fmla="*/ 251926 w 1875453"/>
                <a:gd name="connsiteY5" fmla="*/ 130955 h 233592"/>
                <a:gd name="connsiteX6" fmla="*/ 326571 w 1875453"/>
                <a:gd name="connsiteY6" fmla="*/ 112294 h 233592"/>
                <a:gd name="connsiteX7" fmla="*/ 363893 w 1875453"/>
                <a:gd name="connsiteY7" fmla="*/ 93633 h 233592"/>
                <a:gd name="connsiteX8" fmla="*/ 410546 w 1875453"/>
                <a:gd name="connsiteY8" fmla="*/ 84302 h 233592"/>
                <a:gd name="connsiteX9" fmla="*/ 438538 w 1875453"/>
                <a:gd name="connsiteY9" fmla="*/ 74971 h 233592"/>
                <a:gd name="connsiteX10" fmla="*/ 475861 w 1875453"/>
                <a:gd name="connsiteY10" fmla="*/ 65641 h 233592"/>
                <a:gd name="connsiteX11" fmla="*/ 503853 w 1875453"/>
                <a:gd name="connsiteY11" fmla="*/ 46980 h 233592"/>
                <a:gd name="connsiteX12" fmla="*/ 606489 w 1875453"/>
                <a:gd name="connsiteY12" fmla="*/ 28318 h 233592"/>
                <a:gd name="connsiteX13" fmla="*/ 634481 w 1875453"/>
                <a:gd name="connsiteY13" fmla="*/ 18988 h 233592"/>
                <a:gd name="connsiteX14" fmla="*/ 1045028 w 1875453"/>
                <a:gd name="connsiteY14" fmla="*/ 18988 h 233592"/>
                <a:gd name="connsiteX15" fmla="*/ 1082351 w 1875453"/>
                <a:gd name="connsiteY15" fmla="*/ 28318 h 233592"/>
                <a:gd name="connsiteX16" fmla="*/ 1110342 w 1875453"/>
                <a:gd name="connsiteY16" fmla="*/ 37649 h 233592"/>
                <a:gd name="connsiteX17" fmla="*/ 1287624 w 1875453"/>
                <a:gd name="connsiteY17" fmla="*/ 56310 h 233592"/>
                <a:gd name="connsiteX18" fmla="*/ 1334277 w 1875453"/>
                <a:gd name="connsiteY18" fmla="*/ 65641 h 233592"/>
                <a:gd name="connsiteX19" fmla="*/ 1399591 w 1875453"/>
                <a:gd name="connsiteY19" fmla="*/ 74971 h 233592"/>
                <a:gd name="connsiteX20" fmla="*/ 1436914 w 1875453"/>
                <a:gd name="connsiteY20" fmla="*/ 84302 h 233592"/>
                <a:gd name="connsiteX21" fmla="*/ 1586204 w 1875453"/>
                <a:gd name="connsiteY21" fmla="*/ 102963 h 233592"/>
                <a:gd name="connsiteX22" fmla="*/ 1632857 w 1875453"/>
                <a:gd name="connsiteY22" fmla="*/ 112294 h 233592"/>
                <a:gd name="connsiteX23" fmla="*/ 1698171 w 1875453"/>
                <a:gd name="connsiteY23" fmla="*/ 121624 h 233592"/>
                <a:gd name="connsiteX24" fmla="*/ 1754155 w 1875453"/>
                <a:gd name="connsiteY24" fmla="*/ 130955 h 233592"/>
                <a:gd name="connsiteX25" fmla="*/ 1828800 w 1875453"/>
                <a:gd name="connsiteY25" fmla="*/ 168278 h 233592"/>
                <a:gd name="connsiteX26" fmla="*/ 1847461 w 1875453"/>
                <a:gd name="connsiteY26" fmla="*/ 196269 h 233592"/>
                <a:gd name="connsiteX27" fmla="*/ 1875453 w 1875453"/>
                <a:gd name="connsiteY27" fmla="*/ 214931 h 2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75453" h="233592">
                  <a:moveTo>
                    <a:pt x="0" y="233592"/>
                  </a:moveTo>
                  <a:cubicBezTo>
                    <a:pt x="15551" y="227372"/>
                    <a:pt x="31446" y="221950"/>
                    <a:pt x="46653" y="214931"/>
                  </a:cubicBezTo>
                  <a:cubicBezTo>
                    <a:pt x="71911" y="203273"/>
                    <a:pt x="94310" y="184355"/>
                    <a:pt x="121298" y="177608"/>
                  </a:cubicBezTo>
                  <a:lnTo>
                    <a:pt x="195942" y="158947"/>
                  </a:lnTo>
                  <a:cubicBezTo>
                    <a:pt x="202163" y="152727"/>
                    <a:pt x="206736" y="144220"/>
                    <a:pt x="214604" y="140286"/>
                  </a:cubicBezTo>
                  <a:cubicBezTo>
                    <a:pt x="226074" y="134551"/>
                    <a:pt x="239596" y="134478"/>
                    <a:pt x="251926" y="130955"/>
                  </a:cubicBezTo>
                  <a:cubicBezTo>
                    <a:pt x="318865" y="111829"/>
                    <a:pt x="231734" y="131260"/>
                    <a:pt x="326571" y="112294"/>
                  </a:cubicBezTo>
                  <a:cubicBezTo>
                    <a:pt x="339012" y="106074"/>
                    <a:pt x="350698" y="98031"/>
                    <a:pt x="363893" y="93633"/>
                  </a:cubicBezTo>
                  <a:cubicBezTo>
                    <a:pt x="378938" y="88618"/>
                    <a:pt x="395161" y="88149"/>
                    <a:pt x="410546" y="84302"/>
                  </a:cubicBezTo>
                  <a:cubicBezTo>
                    <a:pt x="420088" y="81916"/>
                    <a:pt x="429081" y="77673"/>
                    <a:pt x="438538" y="74971"/>
                  </a:cubicBezTo>
                  <a:cubicBezTo>
                    <a:pt x="450868" y="71448"/>
                    <a:pt x="463420" y="68751"/>
                    <a:pt x="475861" y="65641"/>
                  </a:cubicBezTo>
                  <a:cubicBezTo>
                    <a:pt x="485192" y="59421"/>
                    <a:pt x="493546" y="51397"/>
                    <a:pt x="503853" y="46980"/>
                  </a:cubicBezTo>
                  <a:cubicBezTo>
                    <a:pt x="525851" y="37552"/>
                    <a:pt x="591351" y="30481"/>
                    <a:pt x="606489" y="28318"/>
                  </a:cubicBezTo>
                  <a:cubicBezTo>
                    <a:pt x="615820" y="25208"/>
                    <a:pt x="625024" y="21690"/>
                    <a:pt x="634481" y="18988"/>
                  </a:cubicBezTo>
                  <a:cubicBezTo>
                    <a:pt x="774374" y="-20981"/>
                    <a:pt x="835221" y="13743"/>
                    <a:pt x="1045028" y="18988"/>
                  </a:cubicBezTo>
                  <a:cubicBezTo>
                    <a:pt x="1057469" y="22098"/>
                    <a:pt x="1070021" y="24795"/>
                    <a:pt x="1082351" y="28318"/>
                  </a:cubicBezTo>
                  <a:cubicBezTo>
                    <a:pt x="1091808" y="31020"/>
                    <a:pt x="1100593" y="36349"/>
                    <a:pt x="1110342" y="37649"/>
                  </a:cubicBezTo>
                  <a:cubicBezTo>
                    <a:pt x="1320496" y="65671"/>
                    <a:pt x="1140448" y="31781"/>
                    <a:pt x="1287624" y="56310"/>
                  </a:cubicBezTo>
                  <a:cubicBezTo>
                    <a:pt x="1303267" y="58917"/>
                    <a:pt x="1318634" y="63034"/>
                    <a:pt x="1334277" y="65641"/>
                  </a:cubicBezTo>
                  <a:cubicBezTo>
                    <a:pt x="1355970" y="69256"/>
                    <a:pt x="1377953" y="71037"/>
                    <a:pt x="1399591" y="74971"/>
                  </a:cubicBezTo>
                  <a:cubicBezTo>
                    <a:pt x="1412208" y="77265"/>
                    <a:pt x="1424297" y="82008"/>
                    <a:pt x="1436914" y="84302"/>
                  </a:cubicBezTo>
                  <a:cubicBezTo>
                    <a:pt x="1504269" y="96549"/>
                    <a:pt x="1513462" y="92571"/>
                    <a:pt x="1586204" y="102963"/>
                  </a:cubicBezTo>
                  <a:cubicBezTo>
                    <a:pt x="1601904" y="105206"/>
                    <a:pt x="1617214" y="109687"/>
                    <a:pt x="1632857" y="112294"/>
                  </a:cubicBezTo>
                  <a:cubicBezTo>
                    <a:pt x="1654550" y="115909"/>
                    <a:pt x="1676434" y="118280"/>
                    <a:pt x="1698171" y="121624"/>
                  </a:cubicBezTo>
                  <a:cubicBezTo>
                    <a:pt x="1716870" y="124501"/>
                    <a:pt x="1735494" y="127845"/>
                    <a:pt x="1754155" y="130955"/>
                  </a:cubicBezTo>
                  <a:cubicBezTo>
                    <a:pt x="1798623" y="145778"/>
                    <a:pt x="1805111" y="138668"/>
                    <a:pt x="1828800" y="168278"/>
                  </a:cubicBezTo>
                  <a:cubicBezTo>
                    <a:pt x="1835805" y="177034"/>
                    <a:pt x="1839532" y="188340"/>
                    <a:pt x="1847461" y="196269"/>
                  </a:cubicBezTo>
                  <a:cubicBezTo>
                    <a:pt x="1855391" y="204199"/>
                    <a:pt x="1875453" y="214931"/>
                    <a:pt x="1875453" y="214931"/>
                  </a:cubicBezTo>
                </a:path>
              </a:pathLst>
            </a:custGeom>
            <a:noFill/>
            <a:ln w="381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69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dissolv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12DD-26F4-814E-B232-BFBDA9063282}"/>
              </a:ext>
            </a:extLst>
          </p:cNvPr>
          <p:cNvSpPr>
            <a:spLocks noGrp="1"/>
          </p:cNvSpPr>
          <p:nvPr>
            <p:ph type="title"/>
          </p:nvPr>
        </p:nvSpPr>
        <p:spPr>
          <a:xfrm>
            <a:off x="2412152" y="-56703"/>
            <a:ext cx="4944300" cy="645300"/>
          </a:xfrm>
        </p:spPr>
        <p:txBody>
          <a:bodyPr/>
          <a:lstStyle/>
          <a:p>
            <a:r>
              <a:rPr lang="en-US" dirty="0"/>
              <a:t>Boolean Identities</a:t>
            </a:r>
          </a:p>
        </p:txBody>
      </p:sp>
      <p:sp>
        <p:nvSpPr>
          <p:cNvPr id="4" name="Slide Number Placeholder 3">
            <a:extLst>
              <a:ext uri="{FF2B5EF4-FFF2-40B4-BE49-F238E27FC236}">
                <a16:creationId xmlns:a16="http://schemas.microsoft.com/office/drawing/2014/main" id="{5204FCBA-B696-FD49-81D5-2179F5DCAC78}"/>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A82FC3B6-7687-3544-95BF-F1248506EFAA}"/>
              </a:ext>
            </a:extLst>
          </p:cNvPr>
          <p:cNvSpPr txBox="1"/>
          <p:nvPr/>
        </p:nvSpPr>
        <p:spPr>
          <a:xfrm>
            <a:off x="1902595" y="916028"/>
            <a:ext cx="761747" cy="307777"/>
          </a:xfrm>
          <a:prstGeom prst="rect">
            <a:avLst/>
          </a:prstGeom>
          <a:noFill/>
        </p:spPr>
        <p:txBody>
          <a:bodyPr wrap="none" rtlCol="0">
            <a:spAutoFit/>
          </a:bodyPr>
          <a:lstStyle/>
          <a:p>
            <a:r>
              <a:rPr lang="en-US" dirty="0"/>
              <a:t>Identity</a:t>
            </a:r>
          </a:p>
        </p:txBody>
      </p:sp>
      <p:sp>
        <p:nvSpPr>
          <p:cNvPr id="6" name="TextBox 5">
            <a:extLst>
              <a:ext uri="{FF2B5EF4-FFF2-40B4-BE49-F238E27FC236}">
                <a16:creationId xmlns:a16="http://schemas.microsoft.com/office/drawing/2014/main" id="{FAF30750-10E6-E04A-82FC-517A737B8253}"/>
              </a:ext>
            </a:extLst>
          </p:cNvPr>
          <p:cNvSpPr txBox="1"/>
          <p:nvPr/>
        </p:nvSpPr>
        <p:spPr>
          <a:xfrm>
            <a:off x="1902595" y="1217558"/>
            <a:ext cx="494046" cy="307777"/>
          </a:xfrm>
          <a:prstGeom prst="rect">
            <a:avLst/>
          </a:prstGeom>
          <a:noFill/>
        </p:spPr>
        <p:txBody>
          <a:bodyPr wrap="none" rtlCol="0">
            <a:spAutoFit/>
          </a:bodyPr>
          <a:lstStyle/>
          <a:p>
            <a:r>
              <a:rPr lang="en-US" dirty="0"/>
              <a:t>Null</a:t>
            </a:r>
          </a:p>
        </p:txBody>
      </p:sp>
      <p:sp>
        <p:nvSpPr>
          <p:cNvPr id="7" name="TextBox 6">
            <a:extLst>
              <a:ext uri="{FF2B5EF4-FFF2-40B4-BE49-F238E27FC236}">
                <a16:creationId xmlns:a16="http://schemas.microsoft.com/office/drawing/2014/main" id="{93657A4D-5674-C64F-A454-2B8CD43452DC}"/>
              </a:ext>
            </a:extLst>
          </p:cNvPr>
          <p:cNvSpPr txBox="1"/>
          <p:nvPr/>
        </p:nvSpPr>
        <p:spPr>
          <a:xfrm>
            <a:off x="1902595" y="1519088"/>
            <a:ext cx="1079142" cy="307777"/>
          </a:xfrm>
          <a:prstGeom prst="rect">
            <a:avLst/>
          </a:prstGeom>
          <a:noFill/>
        </p:spPr>
        <p:txBody>
          <a:bodyPr wrap="none" rtlCol="0">
            <a:spAutoFit/>
          </a:bodyPr>
          <a:lstStyle/>
          <a:p>
            <a:r>
              <a:rPr lang="en-US" dirty="0"/>
              <a:t>Idempotent</a:t>
            </a:r>
          </a:p>
        </p:txBody>
      </p:sp>
      <p:sp>
        <p:nvSpPr>
          <p:cNvPr id="8" name="TextBox 7">
            <a:extLst>
              <a:ext uri="{FF2B5EF4-FFF2-40B4-BE49-F238E27FC236}">
                <a16:creationId xmlns:a16="http://schemas.microsoft.com/office/drawing/2014/main" id="{DC5B60F3-ED76-F84F-BBDA-39643A7C14B4}"/>
              </a:ext>
            </a:extLst>
          </p:cNvPr>
          <p:cNvSpPr txBox="1"/>
          <p:nvPr/>
        </p:nvSpPr>
        <p:spPr>
          <a:xfrm>
            <a:off x="1902595" y="1820618"/>
            <a:ext cx="771365" cy="307777"/>
          </a:xfrm>
          <a:prstGeom prst="rect">
            <a:avLst/>
          </a:prstGeom>
          <a:noFill/>
        </p:spPr>
        <p:txBody>
          <a:bodyPr wrap="none" rtlCol="0">
            <a:spAutoFit/>
          </a:bodyPr>
          <a:lstStyle/>
          <a:p>
            <a:r>
              <a:rPr lang="en-US" dirty="0"/>
              <a:t>Inverse</a:t>
            </a:r>
          </a:p>
        </p:txBody>
      </p:sp>
      <p:sp>
        <p:nvSpPr>
          <p:cNvPr id="9" name="TextBox 8">
            <a:extLst>
              <a:ext uri="{FF2B5EF4-FFF2-40B4-BE49-F238E27FC236}">
                <a16:creationId xmlns:a16="http://schemas.microsoft.com/office/drawing/2014/main" id="{DC220C8B-3E3C-BC4D-A03C-3F9AC56D7FBA}"/>
              </a:ext>
            </a:extLst>
          </p:cNvPr>
          <p:cNvSpPr txBox="1"/>
          <p:nvPr/>
        </p:nvSpPr>
        <p:spPr>
          <a:xfrm>
            <a:off x="1902595" y="2122148"/>
            <a:ext cx="1239442" cy="307777"/>
          </a:xfrm>
          <a:prstGeom prst="rect">
            <a:avLst/>
          </a:prstGeom>
          <a:noFill/>
        </p:spPr>
        <p:txBody>
          <a:bodyPr wrap="none" rtlCol="0">
            <a:spAutoFit/>
          </a:bodyPr>
          <a:lstStyle/>
          <a:p>
            <a:r>
              <a:rPr lang="en-US" dirty="0"/>
              <a:t>Commutative</a:t>
            </a:r>
          </a:p>
        </p:txBody>
      </p:sp>
      <p:sp>
        <p:nvSpPr>
          <p:cNvPr id="10" name="TextBox 9">
            <a:extLst>
              <a:ext uri="{FF2B5EF4-FFF2-40B4-BE49-F238E27FC236}">
                <a16:creationId xmlns:a16="http://schemas.microsoft.com/office/drawing/2014/main" id="{8CAB9EA2-4079-BC4E-976D-9073D45CE959}"/>
              </a:ext>
            </a:extLst>
          </p:cNvPr>
          <p:cNvSpPr txBox="1"/>
          <p:nvPr/>
        </p:nvSpPr>
        <p:spPr>
          <a:xfrm>
            <a:off x="1902595" y="2423678"/>
            <a:ext cx="1091966" cy="307777"/>
          </a:xfrm>
          <a:prstGeom prst="rect">
            <a:avLst/>
          </a:prstGeom>
          <a:noFill/>
        </p:spPr>
        <p:txBody>
          <a:bodyPr wrap="none" rtlCol="0">
            <a:spAutoFit/>
          </a:bodyPr>
          <a:lstStyle/>
          <a:p>
            <a:r>
              <a:rPr lang="en-US" dirty="0"/>
              <a:t>Associative</a:t>
            </a:r>
          </a:p>
        </p:txBody>
      </p:sp>
      <p:sp>
        <p:nvSpPr>
          <p:cNvPr id="11" name="TextBox 10">
            <a:extLst>
              <a:ext uri="{FF2B5EF4-FFF2-40B4-BE49-F238E27FC236}">
                <a16:creationId xmlns:a16="http://schemas.microsoft.com/office/drawing/2014/main" id="{8DDB4C16-A9AE-7F4D-8A15-8764BDDE7D0A}"/>
              </a:ext>
            </a:extLst>
          </p:cNvPr>
          <p:cNvSpPr txBox="1"/>
          <p:nvPr/>
        </p:nvSpPr>
        <p:spPr>
          <a:xfrm>
            <a:off x="1902595" y="2725208"/>
            <a:ext cx="1071127" cy="307777"/>
          </a:xfrm>
          <a:prstGeom prst="rect">
            <a:avLst/>
          </a:prstGeom>
          <a:noFill/>
        </p:spPr>
        <p:txBody>
          <a:bodyPr wrap="none" rtlCol="0">
            <a:spAutoFit/>
          </a:bodyPr>
          <a:lstStyle/>
          <a:p>
            <a:r>
              <a:rPr lang="en-US" dirty="0"/>
              <a:t>Distributive</a:t>
            </a:r>
          </a:p>
        </p:txBody>
      </p:sp>
      <p:sp>
        <p:nvSpPr>
          <p:cNvPr id="12" name="TextBox 11">
            <a:extLst>
              <a:ext uri="{FF2B5EF4-FFF2-40B4-BE49-F238E27FC236}">
                <a16:creationId xmlns:a16="http://schemas.microsoft.com/office/drawing/2014/main" id="{F0EA27A4-BA7C-9E4F-B2EA-679B191680F6}"/>
              </a:ext>
            </a:extLst>
          </p:cNvPr>
          <p:cNvSpPr txBox="1"/>
          <p:nvPr/>
        </p:nvSpPr>
        <p:spPr>
          <a:xfrm>
            <a:off x="1902595" y="3026736"/>
            <a:ext cx="1040670" cy="307777"/>
          </a:xfrm>
          <a:prstGeom prst="rect">
            <a:avLst/>
          </a:prstGeom>
          <a:noFill/>
        </p:spPr>
        <p:txBody>
          <a:bodyPr wrap="none" rtlCol="0">
            <a:spAutoFit/>
          </a:bodyPr>
          <a:lstStyle/>
          <a:p>
            <a:r>
              <a:rPr lang="en-US" dirty="0"/>
              <a:t>Absorption</a:t>
            </a:r>
          </a:p>
        </p:txBody>
      </p:sp>
      <p:sp>
        <p:nvSpPr>
          <p:cNvPr id="13" name="TextBox 12">
            <a:extLst>
              <a:ext uri="{FF2B5EF4-FFF2-40B4-BE49-F238E27FC236}">
                <a16:creationId xmlns:a16="http://schemas.microsoft.com/office/drawing/2014/main" id="{77478CA9-2A3A-054E-AA94-7F525E2FDBA2}"/>
              </a:ext>
            </a:extLst>
          </p:cNvPr>
          <p:cNvSpPr txBox="1"/>
          <p:nvPr/>
        </p:nvSpPr>
        <p:spPr>
          <a:xfrm>
            <a:off x="646627" y="3430268"/>
            <a:ext cx="1143262" cy="307777"/>
          </a:xfrm>
          <a:prstGeom prst="rect">
            <a:avLst/>
          </a:prstGeom>
          <a:noFill/>
        </p:spPr>
        <p:txBody>
          <a:bodyPr wrap="none" rtlCol="0">
            <a:spAutoFit/>
          </a:bodyPr>
          <a:lstStyle/>
          <a:p>
            <a:r>
              <a:rPr lang="en-US" dirty="0"/>
              <a:t>NAND/NOR</a:t>
            </a:r>
          </a:p>
        </p:txBody>
      </p:sp>
      <p:sp>
        <p:nvSpPr>
          <p:cNvPr id="14" name="TextBox 13">
            <a:extLst>
              <a:ext uri="{FF2B5EF4-FFF2-40B4-BE49-F238E27FC236}">
                <a16:creationId xmlns:a16="http://schemas.microsoft.com/office/drawing/2014/main" id="{AE1035AD-9A45-DA42-B855-A18C1FB2E95B}"/>
              </a:ext>
            </a:extLst>
          </p:cNvPr>
          <p:cNvSpPr txBox="1"/>
          <p:nvPr/>
        </p:nvSpPr>
        <p:spPr>
          <a:xfrm>
            <a:off x="1902595" y="3430268"/>
            <a:ext cx="1146404" cy="307777"/>
          </a:xfrm>
          <a:prstGeom prst="rect">
            <a:avLst/>
          </a:prstGeom>
          <a:noFill/>
        </p:spPr>
        <p:txBody>
          <a:bodyPr wrap="none" rtlCol="0">
            <a:spAutoFit/>
          </a:bodyPr>
          <a:lstStyle/>
          <a:p>
            <a:r>
              <a:rPr lang="en-US" dirty="0" err="1"/>
              <a:t>DeMorgan’s</a:t>
            </a:r>
            <a:endParaRPr lang="en-US" dirty="0"/>
          </a:p>
        </p:txBody>
      </p:sp>
      <p:sp>
        <p:nvSpPr>
          <p:cNvPr id="15" name="TextBox 14">
            <a:extLst>
              <a:ext uri="{FF2B5EF4-FFF2-40B4-BE49-F238E27FC236}">
                <a16:creationId xmlns:a16="http://schemas.microsoft.com/office/drawing/2014/main" id="{F127A0D2-98E5-1941-B195-22AA8DA5E116}"/>
              </a:ext>
            </a:extLst>
          </p:cNvPr>
          <p:cNvSpPr txBox="1"/>
          <p:nvPr/>
        </p:nvSpPr>
        <p:spPr>
          <a:xfrm>
            <a:off x="2841477" y="4017403"/>
            <a:ext cx="574196" cy="307777"/>
          </a:xfrm>
          <a:prstGeom prst="rect">
            <a:avLst/>
          </a:prstGeom>
          <a:noFill/>
        </p:spPr>
        <p:txBody>
          <a:bodyPr wrap="none" rtlCol="0">
            <a:spAutoFit/>
          </a:bodyPr>
          <a:lstStyle/>
          <a:p>
            <a:r>
              <a:rPr lang="en-US" dirty="0"/>
              <a:t>XOR</a:t>
            </a:r>
          </a:p>
        </p:txBody>
      </p:sp>
      <p:sp>
        <p:nvSpPr>
          <p:cNvPr id="16" name="TextBox 15">
            <a:extLst>
              <a:ext uri="{FF2B5EF4-FFF2-40B4-BE49-F238E27FC236}">
                <a16:creationId xmlns:a16="http://schemas.microsoft.com/office/drawing/2014/main" id="{CF5A86C2-141C-3647-859C-78036BDFFCAE}"/>
              </a:ext>
            </a:extLst>
          </p:cNvPr>
          <p:cNvSpPr txBox="1"/>
          <p:nvPr/>
        </p:nvSpPr>
        <p:spPr>
          <a:xfrm>
            <a:off x="2838236" y="4566476"/>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48F0EC-CA43-FD44-9ED2-96F92300B664}"/>
                  </a:ext>
                </a:extLst>
              </p:cNvPr>
              <p:cNvSpPr txBox="1"/>
              <p:nvPr/>
            </p:nvSpPr>
            <p:spPr>
              <a:xfrm>
                <a:off x="3380263" y="962194"/>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7" name="TextBox 16">
                <a:extLst>
                  <a:ext uri="{FF2B5EF4-FFF2-40B4-BE49-F238E27FC236}">
                    <a16:creationId xmlns:a16="http://schemas.microsoft.com/office/drawing/2014/main" id="{0248F0EC-CA43-FD44-9ED2-96F92300B664}"/>
                  </a:ext>
                </a:extLst>
              </p:cNvPr>
              <p:cNvSpPr txBox="1">
                <a:spLocks noRot="1" noChangeAspect="1" noMove="1" noResize="1" noEditPoints="1" noAdjustHandles="1" noChangeArrowheads="1" noChangeShapeType="1" noTextEdit="1"/>
              </p:cNvSpPr>
              <p:nvPr/>
            </p:nvSpPr>
            <p:spPr>
              <a:xfrm>
                <a:off x="3380263" y="962194"/>
                <a:ext cx="614592" cy="215444"/>
              </a:xfrm>
              <a:prstGeom prst="rect">
                <a:avLst/>
              </a:prstGeom>
              <a:blipFill>
                <a:blip r:embed="rId3"/>
                <a:stretch>
                  <a:fillRect l="-6250" r="-416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6287B8-7D17-0A4E-A452-E40FCBC5CDC9}"/>
                  </a:ext>
                </a:extLst>
              </p:cNvPr>
              <p:cNvSpPr txBox="1"/>
              <p:nvPr/>
            </p:nvSpPr>
            <p:spPr>
              <a:xfrm>
                <a:off x="5930331" y="962194"/>
                <a:ext cx="8290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8" name="TextBox 17">
                <a:extLst>
                  <a:ext uri="{FF2B5EF4-FFF2-40B4-BE49-F238E27FC236}">
                    <a16:creationId xmlns:a16="http://schemas.microsoft.com/office/drawing/2014/main" id="{356287B8-7D17-0A4E-A452-E40FCBC5CDC9}"/>
                  </a:ext>
                </a:extLst>
              </p:cNvPr>
              <p:cNvSpPr txBox="1">
                <a:spLocks noRot="1" noChangeAspect="1" noMove="1" noResize="1" noEditPoints="1" noAdjustHandles="1" noChangeArrowheads="1" noChangeShapeType="1" noTextEdit="1"/>
              </p:cNvSpPr>
              <p:nvPr/>
            </p:nvSpPr>
            <p:spPr>
              <a:xfrm>
                <a:off x="5930331" y="962194"/>
                <a:ext cx="829008" cy="215444"/>
              </a:xfrm>
              <a:prstGeom prst="rect">
                <a:avLst/>
              </a:prstGeom>
              <a:blipFill>
                <a:blip r:embed="rId4"/>
                <a:stretch>
                  <a:fillRect l="-4615" r="-30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73E798-93A9-B842-B327-AE4E4CD7F0B8}"/>
                  </a:ext>
                </a:extLst>
              </p:cNvPr>
              <p:cNvSpPr txBox="1"/>
              <p:nvPr/>
            </p:nvSpPr>
            <p:spPr>
              <a:xfrm>
                <a:off x="3380263" y="1263724"/>
                <a:ext cx="5984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𝐴</m:t>
                      </m:r>
                      <m:r>
                        <a:rPr lang="en-US" b="0" i="1" smtClean="0">
                          <a:latin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2473E798-93A9-B842-B327-AE4E4CD7F0B8}"/>
                  </a:ext>
                </a:extLst>
              </p:cNvPr>
              <p:cNvSpPr txBox="1">
                <a:spLocks noRot="1" noChangeAspect="1" noMove="1" noResize="1" noEditPoints="1" noAdjustHandles="1" noChangeArrowheads="1" noChangeShapeType="1" noTextEdit="1"/>
              </p:cNvSpPr>
              <p:nvPr/>
            </p:nvSpPr>
            <p:spPr>
              <a:xfrm>
                <a:off x="3380263" y="1263724"/>
                <a:ext cx="598434" cy="215444"/>
              </a:xfrm>
              <a:prstGeom prst="rect">
                <a:avLst/>
              </a:prstGeom>
              <a:blipFill>
                <a:blip r:embed="rId5"/>
                <a:stretch>
                  <a:fillRect l="-6383" r="-4255"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93FFB5-C53F-3A43-8FA8-40161CA97DD4}"/>
                  </a:ext>
                </a:extLst>
              </p:cNvPr>
              <p:cNvSpPr txBox="1"/>
              <p:nvPr/>
            </p:nvSpPr>
            <p:spPr>
              <a:xfrm>
                <a:off x="5930331" y="1263724"/>
                <a:ext cx="812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1193FFB5-C53F-3A43-8FA8-40161CA97DD4}"/>
                  </a:ext>
                </a:extLst>
              </p:cNvPr>
              <p:cNvSpPr txBox="1">
                <a:spLocks noRot="1" noChangeAspect="1" noMove="1" noResize="1" noEditPoints="1" noAdjustHandles="1" noChangeArrowheads="1" noChangeShapeType="1" noTextEdit="1"/>
              </p:cNvSpPr>
              <p:nvPr/>
            </p:nvSpPr>
            <p:spPr>
              <a:xfrm>
                <a:off x="5930331" y="1263724"/>
                <a:ext cx="812851" cy="215444"/>
              </a:xfrm>
              <a:prstGeom prst="rect">
                <a:avLst/>
              </a:prstGeom>
              <a:blipFill>
                <a:blip r:embed="rId6"/>
                <a:stretch>
                  <a:fillRect l="-4762" r="-47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841E2E-42F7-B647-81A3-AC9A1490A5C8}"/>
                  </a:ext>
                </a:extLst>
              </p:cNvPr>
              <p:cNvSpPr txBox="1"/>
              <p:nvPr/>
            </p:nvSpPr>
            <p:spPr>
              <a:xfrm>
                <a:off x="3380263" y="1565254"/>
                <a:ext cx="6290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9E841E2E-42F7-B647-81A3-AC9A1490A5C8}"/>
                  </a:ext>
                </a:extLst>
              </p:cNvPr>
              <p:cNvSpPr txBox="1">
                <a:spLocks noRot="1" noChangeAspect="1" noMove="1" noResize="1" noEditPoints="1" noAdjustHandles="1" noChangeArrowheads="1" noChangeShapeType="1" noTextEdit="1"/>
              </p:cNvSpPr>
              <p:nvPr/>
            </p:nvSpPr>
            <p:spPr>
              <a:xfrm>
                <a:off x="3380263" y="1565254"/>
                <a:ext cx="629018" cy="215444"/>
              </a:xfrm>
              <a:prstGeom prst="rect">
                <a:avLst/>
              </a:prstGeom>
              <a:blipFill>
                <a:blip r:embed="rId7"/>
                <a:stretch>
                  <a:fillRect l="-6122" r="-612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0B981C-669B-9142-9E9D-155821FE0BDA}"/>
                  </a:ext>
                </a:extLst>
              </p:cNvPr>
              <p:cNvSpPr txBox="1"/>
              <p:nvPr/>
            </p:nvSpPr>
            <p:spPr>
              <a:xfrm>
                <a:off x="5930331" y="1565254"/>
                <a:ext cx="8451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2" name="TextBox 21">
                <a:extLst>
                  <a:ext uri="{FF2B5EF4-FFF2-40B4-BE49-F238E27FC236}">
                    <a16:creationId xmlns:a16="http://schemas.microsoft.com/office/drawing/2014/main" id="{980B981C-669B-9142-9E9D-155821FE0BDA}"/>
                  </a:ext>
                </a:extLst>
              </p:cNvPr>
              <p:cNvSpPr txBox="1">
                <a:spLocks noRot="1" noChangeAspect="1" noMove="1" noResize="1" noEditPoints="1" noAdjustHandles="1" noChangeArrowheads="1" noChangeShapeType="1" noTextEdit="1"/>
              </p:cNvSpPr>
              <p:nvPr/>
            </p:nvSpPr>
            <p:spPr>
              <a:xfrm>
                <a:off x="5930331" y="1565254"/>
                <a:ext cx="845168" cy="215444"/>
              </a:xfrm>
              <a:prstGeom prst="rect">
                <a:avLst/>
              </a:prstGeom>
              <a:blipFill>
                <a:blip r:embed="rId8"/>
                <a:stretch>
                  <a:fillRect l="-4545" r="-303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73A770B-4A98-BB4A-8043-8C0406129120}"/>
                  </a:ext>
                </a:extLst>
              </p:cNvPr>
              <p:cNvSpPr txBox="1"/>
              <p:nvPr/>
            </p:nvSpPr>
            <p:spPr>
              <a:xfrm>
                <a:off x="3380263" y="1866560"/>
                <a:ext cx="614592"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773A770B-4A98-BB4A-8043-8C0406129120}"/>
                  </a:ext>
                </a:extLst>
              </p:cNvPr>
              <p:cNvSpPr txBox="1">
                <a:spLocks noRot="1" noChangeAspect="1" noMove="1" noResize="1" noEditPoints="1" noAdjustHandles="1" noChangeArrowheads="1" noChangeShapeType="1" noTextEdit="1"/>
              </p:cNvSpPr>
              <p:nvPr/>
            </p:nvSpPr>
            <p:spPr>
              <a:xfrm>
                <a:off x="3380263" y="1866560"/>
                <a:ext cx="614592" cy="215893"/>
              </a:xfrm>
              <a:prstGeom prst="rect">
                <a:avLst/>
              </a:prstGeom>
              <a:blipFill>
                <a:blip r:embed="rId9"/>
                <a:stretch>
                  <a:fillRect l="-6250"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C0012B-611E-444B-8883-811C795BDB59}"/>
                  </a:ext>
                </a:extLst>
              </p:cNvPr>
              <p:cNvSpPr txBox="1"/>
              <p:nvPr/>
            </p:nvSpPr>
            <p:spPr>
              <a:xfrm>
                <a:off x="5930331" y="1866560"/>
                <a:ext cx="8290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=1</m:t>
                      </m:r>
                    </m:oMath>
                  </m:oMathPara>
                </a14:m>
                <a:endParaRPr lang="en-US" dirty="0"/>
              </a:p>
            </p:txBody>
          </p:sp>
        </mc:Choice>
        <mc:Fallback xmlns="">
          <p:sp>
            <p:nvSpPr>
              <p:cNvPr id="24" name="TextBox 23">
                <a:extLst>
                  <a:ext uri="{FF2B5EF4-FFF2-40B4-BE49-F238E27FC236}">
                    <a16:creationId xmlns:a16="http://schemas.microsoft.com/office/drawing/2014/main" id="{ABC0012B-611E-444B-8883-811C795BDB59}"/>
                  </a:ext>
                </a:extLst>
              </p:cNvPr>
              <p:cNvSpPr txBox="1">
                <a:spLocks noRot="1" noChangeAspect="1" noMove="1" noResize="1" noEditPoints="1" noAdjustHandles="1" noChangeArrowheads="1" noChangeShapeType="1" noTextEdit="1"/>
              </p:cNvSpPr>
              <p:nvPr/>
            </p:nvSpPr>
            <p:spPr>
              <a:xfrm>
                <a:off x="5930331" y="1866560"/>
                <a:ext cx="829010" cy="215893"/>
              </a:xfrm>
              <a:prstGeom prst="rect">
                <a:avLst/>
              </a:prstGeom>
              <a:blipFill>
                <a:blip r:embed="rId10"/>
                <a:stretch>
                  <a:fillRect l="-4615" r="-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1EFB6-A710-944C-8AB6-E61823FD036F}"/>
                  </a:ext>
                </a:extLst>
              </p:cNvPr>
              <p:cNvSpPr txBox="1"/>
              <p:nvPr/>
            </p:nvSpPr>
            <p:spPr>
              <a:xfrm>
                <a:off x="3380263" y="2168314"/>
                <a:ext cx="7555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𝐵𝐴</m:t>
                      </m:r>
                    </m:oMath>
                  </m:oMathPara>
                </a14:m>
                <a:endParaRPr lang="en-US" dirty="0"/>
              </a:p>
            </p:txBody>
          </p:sp>
        </mc:Choice>
        <mc:Fallback xmlns="">
          <p:sp>
            <p:nvSpPr>
              <p:cNvPr id="25" name="TextBox 24">
                <a:extLst>
                  <a:ext uri="{FF2B5EF4-FFF2-40B4-BE49-F238E27FC236}">
                    <a16:creationId xmlns:a16="http://schemas.microsoft.com/office/drawing/2014/main" id="{DAD1EFB6-A710-944C-8AB6-E61823FD036F}"/>
                  </a:ext>
                </a:extLst>
              </p:cNvPr>
              <p:cNvSpPr txBox="1">
                <a:spLocks noRot="1" noChangeAspect="1" noMove="1" noResize="1" noEditPoints="1" noAdjustHandles="1" noChangeArrowheads="1" noChangeShapeType="1" noTextEdit="1"/>
              </p:cNvSpPr>
              <p:nvPr/>
            </p:nvSpPr>
            <p:spPr>
              <a:xfrm>
                <a:off x="3380263" y="2168314"/>
                <a:ext cx="755528" cy="215444"/>
              </a:xfrm>
              <a:prstGeom prst="rect">
                <a:avLst/>
              </a:prstGeom>
              <a:blipFill>
                <a:blip r:embed="rId11"/>
                <a:stretch>
                  <a:fillRect l="-5085" r="-339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6BC3E8-3FCB-6A4D-81C4-A981968BFBE0}"/>
                  </a:ext>
                </a:extLst>
              </p:cNvPr>
              <p:cNvSpPr txBox="1"/>
              <p:nvPr/>
            </p:nvSpPr>
            <p:spPr>
              <a:xfrm>
                <a:off x="5930331" y="2168314"/>
                <a:ext cx="1190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6" name="TextBox 25">
                <a:extLst>
                  <a:ext uri="{FF2B5EF4-FFF2-40B4-BE49-F238E27FC236}">
                    <a16:creationId xmlns:a16="http://schemas.microsoft.com/office/drawing/2014/main" id="{1A6BC3E8-3FCB-6A4D-81C4-A981968BFBE0}"/>
                  </a:ext>
                </a:extLst>
              </p:cNvPr>
              <p:cNvSpPr txBox="1">
                <a:spLocks noRot="1" noChangeAspect="1" noMove="1" noResize="1" noEditPoints="1" noAdjustHandles="1" noChangeArrowheads="1" noChangeShapeType="1" noTextEdit="1"/>
              </p:cNvSpPr>
              <p:nvPr/>
            </p:nvSpPr>
            <p:spPr>
              <a:xfrm>
                <a:off x="5930331" y="2168314"/>
                <a:ext cx="1190903" cy="215444"/>
              </a:xfrm>
              <a:prstGeom prst="rect">
                <a:avLst/>
              </a:prstGeom>
              <a:blipFill>
                <a:blip r:embed="rId12"/>
                <a:stretch>
                  <a:fillRect l="-3226" r="-32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B61548-BA7E-DB49-BACC-73EFB4B9F12D}"/>
                  </a:ext>
                </a:extLst>
              </p:cNvPr>
              <p:cNvSpPr txBox="1"/>
              <p:nvPr/>
            </p:nvSpPr>
            <p:spPr>
              <a:xfrm>
                <a:off x="3380263" y="2469844"/>
                <a:ext cx="1282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A1B61548-BA7E-DB49-BACC-73EFB4B9F12D}"/>
                  </a:ext>
                </a:extLst>
              </p:cNvPr>
              <p:cNvSpPr txBox="1">
                <a:spLocks noRot="1" noChangeAspect="1" noMove="1" noResize="1" noEditPoints="1" noAdjustHandles="1" noChangeArrowheads="1" noChangeShapeType="1" noTextEdit="1"/>
              </p:cNvSpPr>
              <p:nvPr/>
            </p:nvSpPr>
            <p:spPr>
              <a:xfrm>
                <a:off x="3380263" y="2469844"/>
                <a:ext cx="1282595" cy="215444"/>
              </a:xfrm>
              <a:prstGeom prst="rect">
                <a:avLst/>
              </a:prstGeom>
              <a:blipFill>
                <a:blip r:embed="rId13"/>
                <a:stretch>
                  <a:fillRect r="-3960"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123DEC-5F8B-5B46-9AF7-22FA6216C7A9}"/>
                  </a:ext>
                </a:extLst>
              </p:cNvPr>
              <p:cNvSpPr txBox="1"/>
              <p:nvPr/>
            </p:nvSpPr>
            <p:spPr>
              <a:xfrm>
                <a:off x="5930331" y="2469844"/>
                <a:ext cx="21468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CF123DEC-5F8B-5B46-9AF7-22FA6216C7A9}"/>
                  </a:ext>
                </a:extLst>
              </p:cNvPr>
              <p:cNvSpPr txBox="1">
                <a:spLocks noRot="1" noChangeAspect="1" noMove="1" noResize="1" noEditPoints="1" noAdjustHandles="1" noChangeArrowheads="1" noChangeShapeType="1" noTextEdit="1"/>
              </p:cNvSpPr>
              <p:nvPr/>
            </p:nvSpPr>
            <p:spPr>
              <a:xfrm>
                <a:off x="5930331" y="2469844"/>
                <a:ext cx="2146806" cy="215444"/>
              </a:xfrm>
              <a:prstGeom prst="rect">
                <a:avLst/>
              </a:prstGeom>
              <a:blipFill>
                <a:blip r:embed="rId14"/>
                <a:stretch>
                  <a:fillRect r="-177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37A0BB-CD86-5E4C-BC35-26320C2E19BB}"/>
                  </a:ext>
                </a:extLst>
              </p:cNvPr>
              <p:cNvSpPr txBox="1"/>
              <p:nvPr/>
            </p:nvSpPr>
            <p:spPr>
              <a:xfrm>
                <a:off x="3380263" y="2771374"/>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AD37A0BB-CD86-5E4C-BC35-26320C2E19BB}"/>
                  </a:ext>
                </a:extLst>
              </p:cNvPr>
              <p:cNvSpPr txBox="1">
                <a:spLocks noRot="1" noChangeAspect="1" noMove="1" noResize="1" noEditPoints="1" noAdjustHandles="1" noChangeArrowheads="1" noChangeShapeType="1" noTextEdit="1"/>
              </p:cNvSpPr>
              <p:nvPr/>
            </p:nvSpPr>
            <p:spPr>
              <a:xfrm>
                <a:off x="3380263" y="2771374"/>
                <a:ext cx="2192139" cy="215444"/>
              </a:xfrm>
              <a:prstGeom prst="rect">
                <a:avLst/>
              </a:prstGeom>
              <a:blipFill>
                <a:blip r:embed="rId15"/>
                <a:stretch>
                  <a:fillRect r="-2326"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24CDE8F-5F69-A246-8F2A-02F03BAE3C5D}"/>
                  </a:ext>
                </a:extLst>
              </p:cNvPr>
              <p:cNvSpPr txBox="1"/>
              <p:nvPr/>
            </p:nvSpPr>
            <p:spPr>
              <a:xfrm>
                <a:off x="5930331" y="2771374"/>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24CDE8F-5F69-A246-8F2A-02F03BAE3C5D}"/>
                  </a:ext>
                </a:extLst>
              </p:cNvPr>
              <p:cNvSpPr txBox="1">
                <a:spLocks noRot="1" noChangeAspect="1" noMove="1" noResize="1" noEditPoints="1" noAdjustHandles="1" noChangeArrowheads="1" noChangeShapeType="1" noTextEdit="1"/>
              </p:cNvSpPr>
              <p:nvPr/>
            </p:nvSpPr>
            <p:spPr>
              <a:xfrm>
                <a:off x="5930331" y="2771374"/>
                <a:ext cx="1681038" cy="215444"/>
              </a:xfrm>
              <a:prstGeom prst="rect">
                <a:avLst/>
              </a:prstGeom>
              <a:blipFill>
                <a:blip r:embed="rId16"/>
                <a:stretch>
                  <a:fillRect l="-2273" r="-3030"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46B13-3FAC-594A-8ABD-92AFE0994953}"/>
                  </a:ext>
                </a:extLst>
              </p:cNvPr>
              <p:cNvSpPr txBox="1"/>
              <p:nvPr/>
            </p:nvSpPr>
            <p:spPr>
              <a:xfrm>
                <a:off x="3380263" y="3072902"/>
                <a:ext cx="11176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B1346B13-3FAC-594A-8ABD-92AFE0994953}"/>
                  </a:ext>
                </a:extLst>
              </p:cNvPr>
              <p:cNvSpPr txBox="1">
                <a:spLocks noRot="1" noChangeAspect="1" noMove="1" noResize="1" noEditPoints="1" noAdjustHandles="1" noChangeArrowheads="1" noChangeShapeType="1" noTextEdit="1"/>
              </p:cNvSpPr>
              <p:nvPr/>
            </p:nvSpPr>
            <p:spPr>
              <a:xfrm>
                <a:off x="3380263" y="3072902"/>
                <a:ext cx="1117614" cy="215444"/>
              </a:xfrm>
              <a:prstGeom prst="rect">
                <a:avLst/>
              </a:prstGeom>
              <a:blipFill>
                <a:blip r:embed="rId17"/>
                <a:stretch>
                  <a:fillRect l="-2273" r="-227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C000B3-1F51-BC4D-B34B-A8052BC18205}"/>
                  </a:ext>
                </a:extLst>
              </p:cNvPr>
              <p:cNvSpPr txBox="1"/>
              <p:nvPr/>
            </p:nvSpPr>
            <p:spPr>
              <a:xfrm>
                <a:off x="5930331" y="3072902"/>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18C000B3-1F51-BC4D-B34B-A8052BC18205}"/>
                  </a:ext>
                </a:extLst>
              </p:cNvPr>
              <p:cNvSpPr txBox="1">
                <a:spLocks noRot="1" noChangeAspect="1" noMove="1" noResize="1" noEditPoints="1" noAdjustHandles="1" noChangeArrowheads="1" noChangeShapeType="1" noTextEdit="1"/>
              </p:cNvSpPr>
              <p:nvPr/>
            </p:nvSpPr>
            <p:spPr>
              <a:xfrm>
                <a:off x="5930331" y="3072902"/>
                <a:ext cx="966868" cy="215444"/>
              </a:xfrm>
              <a:prstGeom prst="rect">
                <a:avLst/>
              </a:prstGeom>
              <a:blipFill>
                <a:blip r:embed="rId18"/>
                <a:stretch>
                  <a:fillRect l="-4000" r="-4000" b="-1176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3928A6A-2A9B-B84D-B16C-D39E7B714092}"/>
              </a:ext>
            </a:extLst>
          </p:cNvPr>
          <p:cNvSpPr txBox="1"/>
          <p:nvPr/>
        </p:nvSpPr>
        <p:spPr>
          <a:xfrm>
            <a:off x="1902595" y="602614"/>
            <a:ext cx="662361" cy="307777"/>
          </a:xfrm>
          <a:prstGeom prst="rect">
            <a:avLst/>
          </a:prstGeom>
          <a:noFill/>
        </p:spPr>
        <p:txBody>
          <a:bodyPr wrap="none" rtlCol="0">
            <a:spAutoFit/>
          </a:bodyPr>
          <a:lstStyle/>
          <a:p>
            <a:r>
              <a:rPr lang="en-US" dirty="0"/>
              <a:t>Name</a:t>
            </a:r>
          </a:p>
        </p:txBody>
      </p:sp>
      <p:sp>
        <p:nvSpPr>
          <p:cNvPr id="34" name="TextBox 33">
            <a:extLst>
              <a:ext uri="{FF2B5EF4-FFF2-40B4-BE49-F238E27FC236}">
                <a16:creationId xmlns:a16="http://schemas.microsoft.com/office/drawing/2014/main" id="{AA171AE1-1A8B-8B4C-8E04-964FDDB3D0F5}"/>
              </a:ext>
            </a:extLst>
          </p:cNvPr>
          <p:cNvSpPr txBox="1"/>
          <p:nvPr/>
        </p:nvSpPr>
        <p:spPr>
          <a:xfrm>
            <a:off x="3380263" y="612534"/>
            <a:ext cx="1031051" cy="307777"/>
          </a:xfrm>
          <a:prstGeom prst="rect">
            <a:avLst/>
          </a:prstGeom>
          <a:noFill/>
        </p:spPr>
        <p:txBody>
          <a:bodyPr wrap="none" rtlCol="0">
            <a:spAutoFit/>
          </a:bodyPr>
          <a:lstStyle/>
          <a:p>
            <a:r>
              <a:rPr lang="en-US" dirty="0"/>
              <a:t>AND Form</a:t>
            </a:r>
          </a:p>
        </p:txBody>
      </p:sp>
      <p:sp>
        <p:nvSpPr>
          <p:cNvPr id="35" name="TextBox 34">
            <a:extLst>
              <a:ext uri="{FF2B5EF4-FFF2-40B4-BE49-F238E27FC236}">
                <a16:creationId xmlns:a16="http://schemas.microsoft.com/office/drawing/2014/main" id="{F5C43732-EBC8-9142-B52C-28994368D653}"/>
              </a:ext>
            </a:extLst>
          </p:cNvPr>
          <p:cNvSpPr txBox="1"/>
          <p:nvPr/>
        </p:nvSpPr>
        <p:spPr>
          <a:xfrm>
            <a:off x="5930331" y="612534"/>
            <a:ext cx="920445" cy="307777"/>
          </a:xfrm>
          <a:prstGeom prst="rect">
            <a:avLst/>
          </a:prstGeom>
          <a:noFill/>
        </p:spPr>
        <p:txBody>
          <a:bodyPr wrap="none" rtlCol="0">
            <a:spAutoFit/>
          </a:bodyPr>
          <a:lstStyle/>
          <a:p>
            <a:r>
              <a:rPr lang="en-US" dirty="0"/>
              <a:t>OR Form</a:t>
            </a:r>
          </a:p>
        </p:txBody>
      </p:sp>
      <p:cxnSp>
        <p:nvCxnSpPr>
          <p:cNvPr id="37" name="Straight Connector 36">
            <a:extLst>
              <a:ext uri="{FF2B5EF4-FFF2-40B4-BE49-F238E27FC236}">
                <a16:creationId xmlns:a16="http://schemas.microsoft.com/office/drawing/2014/main" id="{D9A08D89-4AA5-614E-85E6-9FFA02B97812}"/>
              </a:ext>
            </a:extLst>
          </p:cNvPr>
          <p:cNvCxnSpPr/>
          <p:nvPr/>
        </p:nvCxnSpPr>
        <p:spPr>
          <a:xfrm>
            <a:off x="1789889" y="910391"/>
            <a:ext cx="6400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7CFAB6-90B4-3C40-AA5F-CDC7AE4DF16E}"/>
              </a:ext>
            </a:extLst>
          </p:cNvPr>
          <p:cNvCxnSpPr>
            <a:cxnSpLocks/>
          </p:cNvCxnSpPr>
          <p:nvPr/>
        </p:nvCxnSpPr>
        <p:spPr>
          <a:xfrm>
            <a:off x="5729593" y="649494"/>
            <a:ext cx="0" cy="314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0D25A8-1EAC-C04A-97BD-D57CFC27C631}"/>
              </a:ext>
            </a:extLst>
          </p:cNvPr>
          <p:cNvCxnSpPr>
            <a:cxnSpLocks/>
          </p:cNvCxnSpPr>
          <p:nvPr/>
        </p:nvCxnSpPr>
        <p:spPr>
          <a:xfrm flipV="1">
            <a:off x="646627" y="3372256"/>
            <a:ext cx="7544062" cy="2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F7B1D2-3C06-3842-A910-EBCA1A6C7E49}"/>
                  </a:ext>
                </a:extLst>
              </p:cNvPr>
              <p:cNvSpPr txBox="1"/>
              <p:nvPr/>
            </p:nvSpPr>
            <p:spPr>
              <a:xfrm>
                <a:off x="3380263" y="3476859"/>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6" name="TextBox 45">
                <a:extLst>
                  <a:ext uri="{FF2B5EF4-FFF2-40B4-BE49-F238E27FC236}">
                    <a16:creationId xmlns:a16="http://schemas.microsoft.com/office/drawing/2014/main" id="{F4F7B1D2-3C06-3842-A910-EBCA1A6C7E49}"/>
                  </a:ext>
                </a:extLst>
              </p:cNvPr>
              <p:cNvSpPr txBox="1">
                <a:spLocks noRot="1" noChangeAspect="1" noMove="1" noResize="1" noEditPoints="1" noAdjustHandles="1" noChangeArrowheads="1" noChangeShapeType="1" noTextEdit="1"/>
              </p:cNvSpPr>
              <p:nvPr/>
            </p:nvSpPr>
            <p:spPr>
              <a:xfrm>
                <a:off x="3380263" y="3476859"/>
                <a:ext cx="1488228" cy="263534"/>
              </a:xfrm>
              <a:prstGeom prst="rect">
                <a:avLst/>
              </a:prstGeom>
              <a:blipFill>
                <a:blip r:embed="rId19"/>
                <a:stretch>
                  <a:fillRect l="-1695" t="-4545" r="-84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B882851-6C18-EC45-878A-123A22A48C59}"/>
                  </a:ext>
                </a:extLst>
              </p:cNvPr>
              <p:cNvSpPr txBox="1"/>
              <p:nvPr/>
            </p:nvSpPr>
            <p:spPr>
              <a:xfrm>
                <a:off x="5930331" y="3476859"/>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8" name="TextBox 47">
                <a:extLst>
                  <a:ext uri="{FF2B5EF4-FFF2-40B4-BE49-F238E27FC236}">
                    <a16:creationId xmlns:a16="http://schemas.microsoft.com/office/drawing/2014/main" id="{8B882851-6C18-EC45-878A-123A22A48C59}"/>
                  </a:ext>
                </a:extLst>
              </p:cNvPr>
              <p:cNvSpPr txBox="1">
                <a:spLocks noRot="1" noChangeAspect="1" noMove="1" noResize="1" noEditPoints="1" noAdjustHandles="1" noChangeArrowheads="1" noChangeShapeType="1" noTextEdit="1"/>
              </p:cNvSpPr>
              <p:nvPr/>
            </p:nvSpPr>
            <p:spPr>
              <a:xfrm>
                <a:off x="5930331" y="3476859"/>
                <a:ext cx="1784526" cy="263534"/>
              </a:xfrm>
              <a:prstGeom prst="rect">
                <a:avLst/>
              </a:prstGeom>
              <a:blipFill>
                <a:blip r:embed="rId20"/>
                <a:stretch>
                  <a:fillRect l="-2128" t="-4545" r="-141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81792F8-44DE-9A46-9ECA-E8E1C02D6376}"/>
                  </a:ext>
                </a:extLst>
              </p:cNvPr>
              <p:cNvSpPr txBox="1"/>
              <p:nvPr/>
            </p:nvSpPr>
            <p:spPr>
              <a:xfrm>
                <a:off x="4497877" y="4035264"/>
                <a:ext cx="15533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𝐵</m:t>
                      </m:r>
                    </m:oMath>
                  </m:oMathPara>
                </a14:m>
                <a:endParaRPr lang="en-US" dirty="0"/>
              </a:p>
            </p:txBody>
          </p:sp>
        </mc:Choice>
        <mc:Fallback xmlns="">
          <p:sp>
            <p:nvSpPr>
              <p:cNvPr id="49" name="TextBox 48">
                <a:extLst>
                  <a:ext uri="{FF2B5EF4-FFF2-40B4-BE49-F238E27FC236}">
                    <a16:creationId xmlns:a16="http://schemas.microsoft.com/office/drawing/2014/main" id="{B81792F8-44DE-9A46-9ECA-E8E1C02D6376}"/>
                  </a:ext>
                </a:extLst>
              </p:cNvPr>
              <p:cNvSpPr txBox="1">
                <a:spLocks noRot="1" noChangeAspect="1" noMove="1" noResize="1" noEditPoints="1" noAdjustHandles="1" noChangeArrowheads="1" noChangeShapeType="1" noTextEdit="1"/>
              </p:cNvSpPr>
              <p:nvPr/>
            </p:nvSpPr>
            <p:spPr>
              <a:xfrm>
                <a:off x="4497877" y="4035264"/>
                <a:ext cx="1553310" cy="215893"/>
              </a:xfrm>
              <a:prstGeom prst="rect">
                <a:avLst/>
              </a:prstGeom>
              <a:blipFill>
                <a:blip r:embed="rId21"/>
                <a:stretch>
                  <a:fillRect l="-2439" r="-16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4994060-AA8D-EA4A-99A6-05D373903147}"/>
                  </a:ext>
                </a:extLst>
              </p:cNvPr>
              <p:cNvSpPr txBox="1"/>
              <p:nvPr/>
            </p:nvSpPr>
            <p:spPr>
              <a:xfrm>
                <a:off x="4497877" y="4296102"/>
                <a:ext cx="1551579"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rPr>
                            <m:t> ⊕ </m:t>
                          </m:r>
                          <m:r>
                            <a:rPr lang="en-US" i="1">
                              <a:latin typeface="Cambria Math" panose="02040503050406030204" pitchFamily="18" charset="0"/>
                            </a:rPr>
                            <m:t>𝐵</m:t>
                          </m:r>
                        </m:e>
                      </m:acc>
                    </m:oMath>
                  </m:oMathPara>
                </a14:m>
                <a:endParaRPr lang="en-US" dirty="0"/>
              </a:p>
            </p:txBody>
          </p:sp>
        </mc:Choice>
        <mc:Fallback xmlns="">
          <p:sp>
            <p:nvSpPr>
              <p:cNvPr id="50" name="TextBox 49">
                <a:extLst>
                  <a:ext uri="{FF2B5EF4-FFF2-40B4-BE49-F238E27FC236}">
                    <a16:creationId xmlns:a16="http://schemas.microsoft.com/office/drawing/2014/main" id="{44994060-AA8D-EA4A-99A6-05D373903147}"/>
                  </a:ext>
                </a:extLst>
              </p:cNvPr>
              <p:cNvSpPr txBox="1">
                <a:spLocks noRot="1" noChangeAspect="1" noMove="1" noResize="1" noEditPoints="1" noAdjustHandles="1" noChangeArrowheads="1" noChangeShapeType="1" noTextEdit="1"/>
              </p:cNvSpPr>
              <p:nvPr/>
            </p:nvSpPr>
            <p:spPr>
              <a:xfrm>
                <a:off x="4497877" y="4296102"/>
                <a:ext cx="1551579" cy="221536"/>
              </a:xfrm>
              <a:prstGeom prst="rect">
                <a:avLst/>
              </a:prstGeom>
              <a:blipFill>
                <a:blip r:embed="rId22"/>
                <a:stretch>
                  <a:fillRect l="-2439" t="-5556" r="-1626"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3BE24E-C0C3-514B-93A0-4105F243019A}"/>
                  </a:ext>
                </a:extLst>
              </p:cNvPr>
              <p:cNvSpPr txBox="1"/>
              <p:nvPr/>
            </p:nvSpPr>
            <p:spPr>
              <a:xfrm>
                <a:off x="4497877" y="4564761"/>
                <a:ext cx="51520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acc>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52" name="TextBox 51">
                <a:extLst>
                  <a:ext uri="{FF2B5EF4-FFF2-40B4-BE49-F238E27FC236}">
                    <a16:creationId xmlns:a16="http://schemas.microsoft.com/office/drawing/2014/main" id="{B83BE24E-C0C3-514B-93A0-4105F243019A}"/>
                  </a:ext>
                </a:extLst>
              </p:cNvPr>
              <p:cNvSpPr txBox="1">
                <a:spLocks noRot="1" noChangeAspect="1" noMove="1" noResize="1" noEditPoints="1" noAdjustHandles="1" noChangeArrowheads="1" noChangeShapeType="1" noTextEdit="1"/>
              </p:cNvSpPr>
              <p:nvPr/>
            </p:nvSpPr>
            <p:spPr>
              <a:xfrm>
                <a:off x="4497877" y="4564761"/>
                <a:ext cx="515205" cy="244554"/>
              </a:xfrm>
              <a:prstGeom prst="rect">
                <a:avLst/>
              </a:prstGeom>
              <a:blipFill>
                <a:blip r:embed="rId23"/>
                <a:stretch>
                  <a:fillRect l="-7317" r="-4878" b="-10000"/>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516C97A-9332-CD40-8F16-09CD52C151A0}"/>
              </a:ext>
            </a:extLst>
          </p:cNvPr>
          <p:cNvCxnSpPr>
            <a:cxnSpLocks/>
          </p:cNvCxnSpPr>
          <p:nvPr/>
        </p:nvCxnSpPr>
        <p:spPr>
          <a:xfrm>
            <a:off x="646627" y="3791096"/>
            <a:ext cx="7544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4FFAE83-D3C0-2440-94A9-15449161817C}"/>
              </a:ext>
            </a:extLst>
          </p:cNvPr>
          <p:cNvSpPr txBox="1"/>
          <p:nvPr/>
        </p:nvSpPr>
        <p:spPr>
          <a:xfrm>
            <a:off x="2841477" y="4306966"/>
            <a:ext cx="704039" cy="307777"/>
          </a:xfrm>
          <a:prstGeom prst="rect">
            <a:avLst/>
          </a:prstGeom>
          <a:noFill/>
        </p:spPr>
        <p:txBody>
          <a:bodyPr wrap="none" rtlCol="0">
            <a:spAutoFit/>
          </a:bodyPr>
          <a:lstStyle/>
          <a:p>
            <a:r>
              <a:rPr lang="en-US" dirty="0"/>
              <a:t>XNOR</a:t>
            </a:r>
          </a:p>
        </p:txBody>
      </p:sp>
    </p:spTree>
    <p:extLst>
      <p:ext uri="{BB962C8B-B14F-4D97-AF65-F5344CB8AC3E}">
        <p14:creationId xmlns:p14="http://schemas.microsoft.com/office/powerpoint/2010/main" val="376044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7</a:t>
            </a:fld>
            <a:endParaRPr lang="en-US" altLang="en-US"/>
          </a:p>
        </p:txBody>
      </p:sp>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984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81102"/>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609920"/>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8</a:t>
            </a:fld>
            <a:endParaRPr lang="en-US"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9C04D9-68FF-AF4D-B54F-11D73A747708}"/>
                  </a:ext>
                </a:extLst>
              </p:cNvPr>
              <p:cNvSpPr txBox="1"/>
              <p:nvPr/>
            </p:nvSpPr>
            <p:spPr>
              <a:xfrm>
                <a:off x="1921464" y="3264752"/>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𝐴</m:t>
                      </m:r>
                    </m:oMath>
                  </m:oMathPara>
                </a14:m>
                <a:endParaRPr lang="en-US" sz="2400" dirty="0"/>
              </a:p>
            </p:txBody>
          </p:sp>
        </mc:Choice>
        <mc:Fallback xmlns="">
          <p:sp>
            <p:nvSpPr>
              <p:cNvPr id="25" name="TextBox 24">
                <a:extLst>
                  <a:ext uri="{FF2B5EF4-FFF2-40B4-BE49-F238E27FC236}">
                    <a16:creationId xmlns:a16="http://schemas.microsoft.com/office/drawing/2014/main" id="{149C04D9-68FF-AF4D-B54F-11D73A747708}"/>
                  </a:ext>
                </a:extLst>
              </p:cNvPr>
              <p:cNvSpPr txBox="1">
                <a:spLocks noRot="1" noChangeAspect="1" noMove="1" noResize="1" noEditPoints="1" noAdjustHandles="1" noChangeArrowheads="1" noChangeShapeType="1" noTextEdit="1"/>
              </p:cNvSpPr>
              <p:nvPr/>
            </p:nvSpPr>
            <p:spPr>
              <a:xfrm>
                <a:off x="1921464" y="3264752"/>
                <a:ext cx="1920334" cy="369332"/>
              </a:xfrm>
              <a:prstGeom prst="rect">
                <a:avLst/>
              </a:prstGeom>
              <a:blipFill>
                <a:blip r:embed="rId3"/>
                <a:stretch>
                  <a:fillRect l="-3289" r="-263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DE0BE4-7B70-404E-8557-E8B57FE61A0A}"/>
                  </a:ext>
                </a:extLst>
              </p:cNvPr>
              <p:cNvSpPr txBox="1"/>
              <p:nvPr/>
            </p:nvSpPr>
            <p:spPr>
              <a:xfrm>
                <a:off x="5575391" y="3717889"/>
                <a:ext cx="8899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xmlns="">
          <p:sp>
            <p:nvSpPr>
              <p:cNvPr id="34" name="TextBox 33">
                <a:extLst>
                  <a:ext uri="{FF2B5EF4-FFF2-40B4-BE49-F238E27FC236}">
                    <a16:creationId xmlns:a16="http://schemas.microsoft.com/office/drawing/2014/main" id="{B7DE0BE4-7B70-404E-8557-E8B57FE61A0A}"/>
                  </a:ext>
                </a:extLst>
              </p:cNvPr>
              <p:cNvSpPr txBox="1">
                <a:spLocks noRot="1" noChangeAspect="1" noMove="1" noResize="1" noEditPoints="1" noAdjustHandles="1" noChangeArrowheads="1" noChangeShapeType="1" noTextEdit="1"/>
              </p:cNvSpPr>
              <p:nvPr/>
            </p:nvSpPr>
            <p:spPr>
              <a:xfrm>
                <a:off x="5575391" y="3717889"/>
                <a:ext cx="889987" cy="369332"/>
              </a:xfrm>
              <a:prstGeom prst="rect">
                <a:avLst/>
              </a:prstGeom>
              <a:blipFill>
                <a:blip r:embed="rId4"/>
                <a:stretch>
                  <a:fillRect l="-7042" r="-5634" b="-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DA672A-1E71-F045-A5CF-DBD4F44D4115}"/>
              </a:ext>
            </a:extLst>
          </p:cNvPr>
          <p:cNvGrpSpPr/>
          <p:nvPr/>
        </p:nvGrpSpPr>
        <p:grpSpPr>
          <a:xfrm>
            <a:off x="5739610" y="4691773"/>
            <a:ext cx="1719129" cy="277000"/>
            <a:chOff x="2908647" y="1702859"/>
            <a:chExt cx="1719129" cy="277000"/>
          </a:xfrm>
        </p:grpSpPr>
        <p:grpSp>
          <p:nvGrpSpPr>
            <p:cNvPr id="58" name="Group 57">
              <a:extLst>
                <a:ext uri="{FF2B5EF4-FFF2-40B4-BE49-F238E27FC236}">
                  <a16:creationId xmlns:a16="http://schemas.microsoft.com/office/drawing/2014/main" id="{9405FFB3-D609-3A40-85ED-5178A9A45040}"/>
                </a:ext>
              </a:extLst>
            </p:cNvPr>
            <p:cNvGrpSpPr/>
            <p:nvPr/>
          </p:nvGrpSpPr>
          <p:grpSpPr>
            <a:xfrm>
              <a:off x="2908647" y="1702860"/>
              <a:ext cx="1449233" cy="276999"/>
              <a:chOff x="2908647" y="1702860"/>
              <a:chExt cx="1449233" cy="276999"/>
            </a:xfrm>
          </p:grpSpPr>
          <p:sp>
            <p:nvSpPr>
              <p:cNvPr id="60" name="TextBox 59">
                <a:extLst>
                  <a:ext uri="{FF2B5EF4-FFF2-40B4-BE49-F238E27FC236}">
                    <a16:creationId xmlns:a16="http://schemas.microsoft.com/office/drawing/2014/main" id="{77E6E832-8F84-A34A-9333-B645DE50E2B8}"/>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61" name="Straight Connector 60">
                <a:extLst>
                  <a:ext uri="{FF2B5EF4-FFF2-40B4-BE49-F238E27FC236}">
                    <a16:creationId xmlns:a16="http://schemas.microsoft.com/office/drawing/2014/main" id="{2736EB0F-6ED6-474F-B1CA-67E341BC5544}"/>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1F7890D-F532-E946-AF17-A8D7EB639E74}"/>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62" name="Freeform 61">
            <a:extLst>
              <a:ext uri="{FF2B5EF4-FFF2-40B4-BE49-F238E27FC236}">
                <a16:creationId xmlns:a16="http://schemas.microsoft.com/office/drawing/2014/main" id="{26D493CD-2088-E746-9E94-994AB17DEBCC}"/>
              </a:ext>
            </a:extLst>
          </p:cNvPr>
          <p:cNvSpPr/>
          <p:nvPr/>
        </p:nvSpPr>
        <p:spPr>
          <a:xfrm rot="5400000" flipV="1">
            <a:off x="1390420" y="3509810"/>
            <a:ext cx="562837" cy="499251"/>
          </a:xfrm>
          <a:custGeom>
            <a:avLst/>
            <a:gdLst>
              <a:gd name="connsiteX0" fmla="*/ 7106 w 562837"/>
              <a:gd name="connsiteY0" fmla="*/ 499251 h 499251"/>
              <a:gd name="connsiteX1" fmla="*/ 7106 w 562837"/>
              <a:gd name="connsiteY1" fmla="*/ 343747 h 499251"/>
              <a:gd name="connsiteX2" fmla="*/ 13351 w 562837"/>
              <a:gd name="connsiteY2" fmla="*/ 302824 h 499251"/>
              <a:gd name="connsiteX3" fmla="*/ 25839 w 562837"/>
              <a:gd name="connsiteY3" fmla="*/ 278271 h 499251"/>
              <a:gd name="connsiteX4" fmla="*/ 32083 w 562837"/>
              <a:gd name="connsiteY4" fmla="*/ 253717 h 499251"/>
              <a:gd name="connsiteX5" fmla="*/ 57060 w 562837"/>
              <a:gd name="connsiteY5" fmla="*/ 204611 h 499251"/>
              <a:gd name="connsiteX6" fmla="*/ 63303 w 562837"/>
              <a:gd name="connsiteY6" fmla="*/ 180058 h 499251"/>
              <a:gd name="connsiteX7" fmla="*/ 88280 w 562837"/>
              <a:gd name="connsiteY7" fmla="*/ 130951 h 499251"/>
              <a:gd name="connsiteX8" fmla="*/ 100768 w 562837"/>
              <a:gd name="connsiteY8" fmla="*/ 106398 h 499251"/>
              <a:gd name="connsiteX9" fmla="*/ 113257 w 562837"/>
              <a:gd name="connsiteY9" fmla="*/ 81844 h 499251"/>
              <a:gd name="connsiteX10" fmla="*/ 131989 w 562837"/>
              <a:gd name="connsiteY10" fmla="*/ 73659 h 499251"/>
              <a:gd name="connsiteX11" fmla="*/ 169454 w 562837"/>
              <a:gd name="connsiteY11" fmla="*/ 40922 h 499251"/>
              <a:gd name="connsiteX12" fmla="*/ 213164 w 562837"/>
              <a:gd name="connsiteY12" fmla="*/ 24553 h 499251"/>
              <a:gd name="connsiteX13" fmla="*/ 231896 w 562837"/>
              <a:gd name="connsiteY13" fmla="*/ 16369 h 499251"/>
              <a:gd name="connsiteX14" fmla="*/ 412977 w 562837"/>
              <a:gd name="connsiteY14" fmla="*/ 0 h 499251"/>
              <a:gd name="connsiteX15" fmla="*/ 562837 w 562837"/>
              <a:gd name="connsiteY15" fmla="*/ 8184 h 4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2837" h="499251" extrusionOk="0">
                <a:moveTo>
                  <a:pt x="7106" y="499251"/>
                </a:moveTo>
                <a:cubicBezTo>
                  <a:pt x="-6394" y="419840"/>
                  <a:pt x="-5384" y="452814"/>
                  <a:pt x="7106" y="343747"/>
                </a:cubicBezTo>
                <a:cubicBezTo>
                  <a:pt x="10482" y="330385"/>
                  <a:pt x="9234" y="315861"/>
                  <a:pt x="13351" y="302824"/>
                </a:cubicBezTo>
                <a:cubicBezTo>
                  <a:pt x="15429" y="294157"/>
                  <a:pt x="22346" y="287820"/>
                  <a:pt x="25839" y="278271"/>
                </a:cubicBezTo>
                <a:cubicBezTo>
                  <a:pt x="27406" y="269802"/>
                  <a:pt x="29937" y="261760"/>
                  <a:pt x="32083" y="253717"/>
                </a:cubicBezTo>
                <a:cubicBezTo>
                  <a:pt x="39373" y="236521"/>
                  <a:pt x="57060" y="204611"/>
                  <a:pt x="57060" y="204611"/>
                </a:cubicBezTo>
                <a:cubicBezTo>
                  <a:pt x="58001" y="196252"/>
                  <a:pt x="59154" y="188496"/>
                  <a:pt x="63303" y="180058"/>
                </a:cubicBezTo>
                <a:cubicBezTo>
                  <a:pt x="70287" y="159951"/>
                  <a:pt x="78045" y="149975"/>
                  <a:pt x="88280" y="130951"/>
                </a:cubicBezTo>
                <a:cubicBezTo>
                  <a:pt x="90213" y="123138"/>
                  <a:pt x="93725" y="117342"/>
                  <a:pt x="100768" y="106398"/>
                </a:cubicBezTo>
                <a:cubicBezTo>
                  <a:pt x="104565" y="98154"/>
                  <a:pt x="106503" y="85255"/>
                  <a:pt x="113257" y="81844"/>
                </a:cubicBezTo>
                <a:cubicBezTo>
                  <a:pt x="120047" y="79929"/>
                  <a:pt x="126261" y="78104"/>
                  <a:pt x="131989" y="73659"/>
                </a:cubicBezTo>
                <a:cubicBezTo>
                  <a:pt x="145368" y="64505"/>
                  <a:pt x="157132" y="49491"/>
                  <a:pt x="169454" y="40922"/>
                </a:cubicBezTo>
                <a:cubicBezTo>
                  <a:pt x="218105" y="18027"/>
                  <a:pt x="159141" y="41058"/>
                  <a:pt x="213164" y="24553"/>
                </a:cubicBezTo>
                <a:cubicBezTo>
                  <a:pt x="219157" y="22237"/>
                  <a:pt x="224385" y="17084"/>
                  <a:pt x="231896" y="16369"/>
                </a:cubicBezTo>
                <a:cubicBezTo>
                  <a:pt x="282084" y="5132"/>
                  <a:pt x="371656" y="1829"/>
                  <a:pt x="412977" y="0"/>
                </a:cubicBezTo>
                <a:cubicBezTo>
                  <a:pt x="521709" y="2649"/>
                  <a:pt x="466902" y="10683"/>
                  <a:pt x="562837" y="8184"/>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A06312E7-8EAF-8E4B-9F71-2831C071D268}"/>
              </a:ext>
            </a:extLst>
          </p:cNvPr>
          <p:cNvSpPr/>
          <p:nvPr/>
        </p:nvSpPr>
        <p:spPr>
          <a:xfrm rot="5400000" flipV="1">
            <a:off x="2337969" y="2481288"/>
            <a:ext cx="535550" cy="1014818"/>
          </a:xfrm>
          <a:custGeom>
            <a:avLst/>
            <a:gdLst>
              <a:gd name="connsiteX0" fmla="*/ 6762 w 535550"/>
              <a:gd name="connsiteY0" fmla="*/ 1014818 h 1014818"/>
              <a:gd name="connsiteX1" fmla="*/ 6762 w 535550"/>
              <a:gd name="connsiteY1" fmla="*/ 698728 h 1014818"/>
              <a:gd name="connsiteX2" fmla="*/ 12703 w 535550"/>
              <a:gd name="connsiteY2" fmla="*/ 615545 h 1014818"/>
              <a:gd name="connsiteX3" fmla="*/ 24586 w 535550"/>
              <a:gd name="connsiteY3" fmla="*/ 565636 h 1014818"/>
              <a:gd name="connsiteX4" fmla="*/ 30528 w 535550"/>
              <a:gd name="connsiteY4" fmla="*/ 515727 h 1014818"/>
              <a:gd name="connsiteX5" fmla="*/ 54293 w 535550"/>
              <a:gd name="connsiteY5" fmla="*/ 415909 h 1014818"/>
              <a:gd name="connsiteX6" fmla="*/ 60234 w 535550"/>
              <a:gd name="connsiteY6" fmla="*/ 366000 h 1014818"/>
              <a:gd name="connsiteX7" fmla="*/ 84001 w 535550"/>
              <a:gd name="connsiteY7" fmla="*/ 266182 h 1014818"/>
              <a:gd name="connsiteX8" fmla="*/ 95883 w 535550"/>
              <a:gd name="connsiteY8" fmla="*/ 216273 h 1014818"/>
              <a:gd name="connsiteX9" fmla="*/ 107766 w 535550"/>
              <a:gd name="connsiteY9" fmla="*/ 166364 h 1014818"/>
              <a:gd name="connsiteX10" fmla="*/ 125590 w 535550"/>
              <a:gd name="connsiteY10" fmla="*/ 149727 h 1014818"/>
              <a:gd name="connsiteX11" fmla="*/ 161239 w 535550"/>
              <a:gd name="connsiteY11" fmla="*/ 83182 h 1014818"/>
              <a:gd name="connsiteX12" fmla="*/ 202829 w 535550"/>
              <a:gd name="connsiteY12" fmla="*/ 49909 h 1014818"/>
              <a:gd name="connsiteX13" fmla="*/ 220654 w 535550"/>
              <a:gd name="connsiteY13" fmla="*/ 33273 h 1014818"/>
              <a:gd name="connsiteX14" fmla="*/ 392955 w 535550"/>
              <a:gd name="connsiteY14" fmla="*/ 0 h 1014818"/>
              <a:gd name="connsiteX15" fmla="*/ 535550 w 535550"/>
              <a:gd name="connsiteY15" fmla="*/ 16637 h 101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5550" h="1014818" extrusionOk="0">
                <a:moveTo>
                  <a:pt x="6762" y="1014818"/>
                </a:moveTo>
                <a:cubicBezTo>
                  <a:pt x="-4101" y="857086"/>
                  <a:pt x="-8587" y="920368"/>
                  <a:pt x="6762" y="698728"/>
                </a:cubicBezTo>
                <a:cubicBezTo>
                  <a:pt x="9125" y="670887"/>
                  <a:pt x="4167" y="642181"/>
                  <a:pt x="12703" y="615545"/>
                </a:cubicBezTo>
                <a:cubicBezTo>
                  <a:pt x="13869" y="598134"/>
                  <a:pt x="21248" y="584316"/>
                  <a:pt x="24586" y="565636"/>
                </a:cubicBezTo>
                <a:cubicBezTo>
                  <a:pt x="25235" y="548774"/>
                  <a:pt x="30304" y="532403"/>
                  <a:pt x="30528" y="515727"/>
                </a:cubicBezTo>
                <a:cubicBezTo>
                  <a:pt x="37464" y="480771"/>
                  <a:pt x="54293" y="415909"/>
                  <a:pt x="54293" y="415909"/>
                </a:cubicBezTo>
                <a:cubicBezTo>
                  <a:pt x="54645" y="399024"/>
                  <a:pt x="56348" y="382125"/>
                  <a:pt x="60234" y="366000"/>
                </a:cubicBezTo>
                <a:cubicBezTo>
                  <a:pt x="66558" y="325207"/>
                  <a:pt x="72420" y="304539"/>
                  <a:pt x="84001" y="266182"/>
                </a:cubicBezTo>
                <a:cubicBezTo>
                  <a:pt x="88065" y="246800"/>
                  <a:pt x="86815" y="238681"/>
                  <a:pt x="95883" y="216273"/>
                </a:cubicBezTo>
                <a:cubicBezTo>
                  <a:pt x="98918" y="199487"/>
                  <a:pt x="102192" y="173668"/>
                  <a:pt x="107766" y="166364"/>
                </a:cubicBezTo>
                <a:cubicBezTo>
                  <a:pt x="114095" y="161396"/>
                  <a:pt x="120124" y="158333"/>
                  <a:pt x="125590" y="149727"/>
                </a:cubicBezTo>
                <a:cubicBezTo>
                  <a:pt x="139563" y="132600"/>
                  <a:pt x="149125" y="97585"/>
                  <a:pt x="161239" y="83182"/>
                </a:cubicBezTo>
                <a:cubicBezTo>
                  <a:pt x="209148" y="38766"/>
                  <a:pt x="152349" y="83488"/>
                  <a:pt x="202829" y="49909"/>
                </a:cubicBezTo>
                <a:cubicBezTo>
                  <a:pt x="208713" y="45113"/>
                  <a:pt x="213966" y="35803"/>
                  <a:pt x="220654" y="33273"/>
                </a:cubicBezTo>
                <a:cubicBezTo>
                  <a:pt x="267549" y="10443"/>
                  <a:pt x="353248" y="3845"/>
                  <a:pt x="392955" y="0"/>
                </a:cubicBezTo>
                <a:cubicBezTo>
                  <a:pt x="496033" y="18655"/>
                  <a:pt x="446173" y="17901"/>
                  <a:pt x="535550" y="16637"/>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006D290-474E-124F-BBE7-C45BBD047B9D}"/>
              </a:ext>
            </a:extLst>
          </p:cNvPr>
          <p:cNvSpPr txBox="1"/>
          <p:nvPr/>
        </p:nvSpPr>
        <p:spPr>
          <a:xfrm>
            <a:off x="5344963" y="3465097"/>
            <a:ext cx="1710212" cy="307777"/>
          </a:xfrm>
          <a:prstGeom prst="rect">
            <a:avLst/>
          </a:prstGeom>
          <a:noFill/>
        </p:spPr>
        <p:txBody>
          <a:bodyPr wrap="none" rtlCol="0">
            <a:spAutoFit/>
          </a:bodyPr>
          <a:lstStyle/>
          <a:p>
            <a:r>
              <a:rPr lang="en-US" dirty="0"/>
              <a:t>By Absorption AND</a:t>
            </a:r>
          </a:p>
        </p:txBody>
      </p:sp>
      <p:sp>
        <p:nvSpPr>
          <p:cNvPr id="66" name="Freeform 65">
            <a:extLst>
              <a:ext uri="{FF2B5EF4-FFF2-40B4-BE49-F238E27FC236}">
                <a16:creationId xmlns:a16="http://schemas.microsoft.com/office/drawing/2014/main" id="{6F52E6A7-05C2-9248-8858-8DDA6897CC6E}"/>
              </a:ext>
            </a:extLst>
          </p:cNvPr>
          <p:cNvSpPr/>
          <p:nvPr/>
        </p:nvSpPr>
        <p:spPr>
          <a:xfrm rot="10800000" flipV="1">
            <a:off x="6455546" y="3925886"/>
            <a:ext cx="287258" cy="798607"/>
          </a:xfrm>
          <a:custGeom>
            <a:avLst/>
            <a:gdLst>
              <a:gd name="connsiteX0" fmla="*/ 3627 w 287258"/>
              <a:gd name="connsiteY0" fmla="*/ 798607 h 798607"/>
              <a:gd name="connsiteX1" fmla="*/ 3627 w 287258"/>
              <a:gd name="connsiteY1" fmla="*/ 549861 h 798607"/>
              <a:gd name="connsiteX2" fmla="*/ 6814 w 287258"/>
              <a:gd name="connsiteY2" fmla="*/ 484401 h 798607"/>
              <a:gd name="connsiteX3" fmla="*/ 13187 w 287258"/>
              <a:gd name="connsiteY3" fmla="*/ 445125 h 798607"/>
              <a:gd name="connsiteX4" fmla="*/ 16374 w 287258"/>
              <a:gd name="connsiteY4" fmla="*/ 405849 h 798607"/>
              <a:gd name="connsiteX5" fmla="*/ 29122 w 287258"/>
              <a:gd name="connsiteY5" fmla="*/ 327298 h 798607"/>
              <a:gd name="connsiteX6" fmla="*/ 32308 w 287258"/>
              <a:gd name="connsiteY6" fmla="*/ 288022 h 798607"/>
              <a:gd name="connsiteX7" fmla="*/ 45056 w 287258"/>
              <a:gd name="connsiteY7" fmla="*/ 209471 h 798607"/>
              <a:gd name="connsiteX8" fmla="*/ 51429 w 287258"/>
              <a:gd name="connsiteY8" fmla="*/ 170195 h 798607"/>
              <a:gd name="connsiteX9" fmla="*/ 57803 w 287258"/>
              <a:gd name="connsiteY9" fmla="*/ 130919 h 798607"/>
              <a:gd name="connsiteX10" fmla="*/ 67364 w 287258"/>
              <a:gd name="connsiteY10" fmla="*/ 117827 h 798607"/>
              <a:gd name="connsiteX11" fmla="*/ 86485 w 287258"/>
              <a:gd name="connsiteY11" fmla="*/ 65459 h 798607"/>
              <a:gd name="connsiteX12" fmla="*/ 108793 w 287258"/>
              <a:gd name="connsiteY12" fmla="*/ 39275 h 798607"/>
              <a:gd name="connsiteX13" fmla="*/ 118354 w 287258"/>
              <a:gd name="connsiteY13" fmla="*/ 26184 h 798607"/>
              <a:gd name="connsiteX14" fmla="*/ 210773 w 287258"/>
              <a:gd name="connsiteY14" fmla="*/ 0 h 798607"/>
              <a:gd name="connsiteX15" fmla="*/ 287258 w 287258"/>
              <a:gd name="connsiteY15" fmla="*/ 13092 h 7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58" h="798607" extrusionOk="0">
                <a:moveTo>
                  <a:pt x="3627" y="798607"/>
                </a:moveTo>
                <a:cubicBezTo>
                  <a:pt x="-5649" y="672590"/>
                  <a:pt x="-2279" y="722781"/>
                  <a:pt x="3627" y="549861"/>
                </a:cubicBezTo>
                <a:cubicBezTo>
                  <a:pt x="4631" y="527831"/>
                  <a:pt x="4440" y="505251"/>
                  <a:pt x="6814" y="484401"/>
                </a:cubicBezTo>
                <a:cubicBezTo>
                  <a:pt x="7827" y="469993"/>
                  <a:pt x="11143" y="461027"/>
                  <a:pt x="13187" y="445125"/>
                </a:cubicBezTo>
                <a:cubicBezTo>
                  <a:pt x="12909" y="431808"/>
                  <a:pt x="15806" y="418421"/>
                  <a:pt x="16374" y="405849"/>
                </a:cubicBezTo>
                <a:cubicBezTo>
                  <a:pt x="20095" y="378341"/>
                  <a:pt x="29122" y="327298"/>
                  <a:pt x="29122" y="327298"/>
                </a:cubicBezTo>
                <a:cubicBezTo>
                  <a:pt x="29743" y="314139"/>
                  <a:pt x="29275" y="301406"/>
                  <a:pt x="32308" y="288022"/>
                </a:cubicBezTo>
                <a:cubicBezTo>
                  <a:pt x="35526" y="255727"/>
                  <a:pt x="39458" y="237529"/>
                  <a:pt x="45056" y="209471"/>
                </a:cubicBezTo>
                <a:cubicBezTo>
                  <a:pt x="43257" y="203205"/>
                  <a:pt x="51627" y="175085"/>
                  <a:pt x="51429" y="170195"/>
                </a:cubicBezTo>
                <a:cubicBezTo>
                  <a:pt x="53373" y="157075"/>
                  <a:pt x="55067" y="136630"/>
                  <a:pt x="57803" y="130919"/>
                </a:cubicBezTo>
                <a:cubicBezTo>
                  <a:pt x="61246" y="126936"/>
                  <a:pt x="64464" y="124912"/>
                  <a:pt x="67364" y="117827"/>
                </a:cubicBezTo>
                <a:cubicBezTo>
                  <a:pt x="74173" y="102718"/>
                  <a:pt x="80687" y="77210"/>
                  <a:pt x="86485" y="65459"/>
                </a:cubicBezTo>
                <a:cubicBezTo>
                  <a:pt x="114619" y="29509"/>
                  <a:pt x="81672" y="67968"/>
                  <a:pt x="108793" y="39275"/>
                </a:cubicBezTo>
                <a:cubicBezTo>
                  <a:pt x="111325" y="35599"/>
                  <a:pt x="114623" y="28164"/>
                  <a:pt x="118354" y="26184"/>
                </a:cubicBezTo>
                <a:cubicBezTo>
                  <a:pt x="141910" y="8137"/>
                  <a:pt x="189134" y="2732"/>
                  <a:pt x="210773" y="0"/>
                </a:cubicBezTo>
                <a:cubicBezTo>
                  <a:pt x="266120" y="14376"/>
                  <a:pt x="238788" y="14080"/>
                  <a:pt x="287258" y="1309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DB8C39C-628C-E94D-9CDF-58DA8466395F}"/>
              </a:ext>
            </a:extLst>
          </p:cNvPr>
          <p:cNvSpPr txBox="1"/>
          <p:nvPr/>
        </p:nvSpPr>
        <p:spPr>
          <a:xfrm rot="20905430">
            <a:off x="5828392" y="337784"/>
            <a:ext cx="2280860" cy="830997"/>
          </a:xfrm>
          <a:prstGeom prst="rect">
            <a:avLst/>
          </a:prstGeom>
          <a:noFill/>
        </p:spPr>
        <p:txBody>
          <a:bodyPr wrap="square" rtlCol="0">
            <a:spAutoFit/>
          </a:bodyPr>
          <a:lstStyle/>
          <a:p>
            <a:r>
              <a:rPr lang="en-US" sz="1600" b="1" dirty="0">
                <a:latin typeface="Segoe Print" panose="02000800000000000000" pitchFamily="2" charset="0"/>
              </a:rPr>
              <a:t>Tip: </a:t>
            </a:r>
            <a:r>
              <a:rPr lang="en-US" sz="1600" dirty="0">
                <a:latin typeface="Segoe Print" panose="02000800000000000000" pitchFamily="2" charset="0"/>
              </a:rPr>
              <a:t>Use a truth table to double check your answers!</a:t>
            </a:r>
          </a:p>
        </p:txBody>
      </p:sp>
      <p:sp>
        <p:nvSpPr>
          <p:cNvPr id="81" name="TextBox 80">
            <a:extLst>
              <a:ext uri="{FF2B5EF4-FFF2-40B4-BE49-F238E27FC236}">
                <a16:creationId xmlns:a16="http://schemas.microsoft.com/office/drawing/2014/main" id="{5B25E3BB-545C-E944-B5DA-D5C056E1A107}"/>
              </a:ext>
            </a:extLst>
          </p:cNvPr>
          <p:cNvSpPr txBox="1"/>
          <p:nvPr/>
        </p:nvSpPr>
        <p:spPr>
          <a:xfrm>
            <a:off x="2069371" y="4515307"/>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92" name="TextBox 91">
            <a:extLst>
              <a:ext uri="{FF2B5EF4-FFF2-40B4-BE49-F238E27FC236}">
                <a16:creationId xmlns:a16="http://schemas.microsoft.com/office/drawing/2014/main" id="{C32AD5DA-F877-844C-8731-3DE6EC538FDC}"/>
              </a:ext>
            </a:extLst>
          </p:cNvPr>
          <p:cNvSpPr txBox="1"/>
          <p:nvPr/>
        </p:nvSpPr>
        <p:spPr>
          <a:xfrm>
            <a:off x="2921540" y="3744698"/>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7" name="Right Brace 6">
            <a:extLst>
              <a:ext uri="{FF2B5EF4-FFF2-40B4-BE49-F238E27FC236}">
                <a16:creationId xmlns:a16="http://schemas.microsoft.com/office/drawing/2014/main" id="{BF64830F-6D98-BB46-BAFE-59B1B4E8F6B3}"/>
              </a:ext>
            </a:extLst>
          </p:cNvPr>
          <p:cNvSpPr/>
          <p:nvPr/>
        </p:nvSpPr>
        <p:spPr>
          <a:xfrm rot="5400000">
            <a:off x="3002192" y="3226940"/>
            <a:ext cx="155448" cy="914400"/>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5" name="Group 104">
            <a:extLst>
              <a:ext uri="{FF2B5EF4-FFF2-40B4-BE49-F238E27FC236}">
                <a16:creationId xmlns:a16="http://schemas.microsoft.com/office/drawing/2014/main" id="{09FBE808-3199-D24C-874D-69C0D60E1AD6}"/>
              </a:ext>
            </a:extLst>
          </p:cNvPr>
          <p:cNvGrpSpPr/>
          <p:nvPr/>
        </p:nvGrpSpPr>
        <p:grpSpPr>
          <a:xfrm>
            <a:off x="6436326" y="1084210"/>
            <a:ext cx="2547492" cy="1384995"/>
            <a:chOff x="5833549" y="546308"/>
            <a:chExt cx="2547492" cy="1384995"/>
          </a:xfrm>
        </p:grpSpPr>
        <p:grpSp>
          <p:nvGrpSpPr>
            <p:cNvPr id="106" name="Group 105">
              <a:extLst>
                <a:ext uri="{FF2B5EF4-FFF2-40B4-BE49-F238E27FC236}">
                  <a16:creationId xmlns:a16="http://schemas.microsoft.com/office/drawing/2014/main" id="{AD3A676F-895A-D744-B7FA-3C472F8075BC}"/>
                </a:ext>
              </a:extLst>
            </p:cNvPr>
            <p:cNvGrpSpPr/>
            <p:nvPr/>
          </p:nvGrpSpPr>
          <p:grpSpPr>
            <a:xfrm>
              <a:off x="5833549" y="546308"/>
              <a:ext cx="2547492" cy="1384995"/>
              <a:chOff x="5843488" y="546308"/>
              <a:chExt cx="2547492" cy="1384995"/>
            </a:xfrm>
          </p:grpSpPr>
          <p:grpSp>
            <p:nvGrpSpPr>
              <p:cNvPr id="108" name="Group 107">
                <a:extLst>
                  <a:ext uri="{FF2B5EF4-FFF2-40B4-BE49-F238E27FC236}">
                    <a16:creationId xmlns:a16="http://schemas.microsoft.com/office/drawing/2014/main" id="{9CE535FB-DF8C-664C-9692-F03BC9905F4A}"/>
                  </a:ext>
                </a:extLst>
              </p:cNvPr>
              <p:cNvGrpSpPr/>
              <p:nvPr/>
            </p:nvGrpSpPr>
            <p:grpSpPr>
              <a:xfrm>
                <a:off x="5843488" y="546308"/>
                <a:ext cx="2547492" cy="1384995"/>
                <a:chOff x="1047070" y="3336204"/>
                <a:chExt cx="2547492" cy="1384995"/>
              </a:xfrm>
            </p:grpSpPr>
            <p:sp>
              <p:nvSpPr>
                <p:cNvPr id="112" name="TextBox 111">
                  <a:extLst>
                    <a:ext uri="{FF2B5EF4-FFF2-40B4-BE49-F238E27FC236}">
                      <a16:creationId xmlns:a16="http://schemas.microsoft.com/office/drawing/2014/main" id="{1F0B47AF-88E7-914B-92BB-1C19336DD5EF}"/>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t>
                  </a:r>
                  <a:r>
                    <a:rPr lang="en-US" dirty="0">
                      <a:solidFill>
                        <a:srgbClr val="FF0000"/>
                      </a:solidFill>
                      <a:latin typeface="Courier" pitchFamily="2" charset="0"/>
                    </a:rPr>
                    <a:t>C</a:t>
                  </a:r>
                  <a:r>
                    <a:rPr lang="en-US" dirty="0">
                      <a:solidFill>
                        <a:srgbClr val="002060"/>
                      </a:solidFill>
                      <a:latin typeface="Courier" pitchFamily="2" charset="0"/>
                    </a:rPr>
                    <a:t>A</a:t>
                  </a:r>
                </a:p>
                <a:p>
                  <a:r>
                    <a:rPr lang="en-US" dirty="0">
                      <a:latin typeface="Courier" pitchFamily="2" charset="0"/>
                    </a:rPr>
                    <a:t>A B (A+B) X=(A+B)A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113" name="Straight Connector 112">
                  <a:extLst>
                    <a:ext uri="{FF2B5EF4-FFF2-40B4-BE49-F238E27FC236}">
                      <a16:creationId xmlns:a16="http://schemas.microsoft.com/office/drawing/2014/main" id="{11786F04-425E-674C-B8D1-F6D26C93CC45}"/>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E22AAC-ACFA-A544-8C31-C60FBD0A4881}"/>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5C346E8E-3271-FF43-9998-9327D34DA909}"/>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CFF1177-045F-754D-821E-F97B0D88D31A}"/>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B65CDFC6-BB46-FC49-A2DB-F71B9E698E4F}"/>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Connector 106">
              <a:extLst>
                <a:ext uri="{FF2B5EF4-FFF2-40B4-BE49-F238E27FC236}">
                  <a16:creationId xmlns:a16="http://schemas.microsoft.com/office/drawing/2014/main" id="{381A3A9B-E9E2-1242-B155-01E91D172F40}"/>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C7191E-5B5A-0C9A-BC97-434DE9EE56DE}"/>
                  </a:ext>
                </a:extLst>
              </p:cNvPr>
              <p:cNvSpPr txBox="1"/>
              <p:nvPr/>
            </p:nvSpPr>
            <p:spPr>
              <a:xfrm>
                <a:off x="3113153" y="2521940"/>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dirty="0"/>
              </a:p>
            </p:txBody>
          </p:sp>
        </mc:Choice>
        <mc:Fallback xmlns="">
          <p:sp>
            <p:nvSpPr>
              <p:cNvPr id="5" name="TextBox 4">
                <a:extLst>
                  <a:ext uri="{FF2B5EF4-FFF2-40B4-BE49-F238E27FC236}">
                    <a16:creationId xmlns:a16="http://schemas.microsoft.com/office/drawing/2014/main" id="{9EC7191E-5B5A-0C9A-BC97-434DE9EE56DE}"/>
                  </a:ext>
                </a:extLst>
              </p:cNvPr>
              <p:cNvSpPr txBox="1">
                <a:spLocks noRot="1" noChangeAspect="1" noMove="1" noResize="1" noEditPoints="1" noAdjustHandles="1" noChangeArrowheads="1" noChangeShapeType="1" noTextEdit="1"/>
              </p:cNvSpPr>
              <p:nvPr/>
            </p:nvSpPr>
            <p:spPr>
              <a:xfrm>
                <a:off x="3113153" y="2521940"/>
                <a:ext cx="1920334" cy="369332"/>
              </a:xfrm>
              <a:prstGeom prst="rect">
                <a:avLst/>
              </a:prstGeom>
              <a:blipFill>
                <a:blip r:embed="rId5"/>
                <a:stretch>
                  <a:fillRect l="-3289"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34493AA-E6B2-9F6E-FAB6-136B408A4EC5}"/>
              </a:ext>
            </a:extLst>
          </p:cNvPr>
          <p:cNvSpPr txBox="1"/>
          <p:nvPr/>
        </p:nvSpPr>
        <p:spPr>
          <a:xfrm>
            <a:off x="3021651" y="2290908"/>
            <a:ext cx="1918859" cy="307777"/>
          </a:xfrm>
          <a:prstGeom prst="rect">
            <a:avLst/>
          </a:prstGeom>
          <a:noFill/>
        </p:spPr>
        <p:txBody>
          <a:bodyPr wrap="none" rtlCol="0">
            <a:spAutoFit/>
          </a:bodyPr>
          <a:lstStyle/>
          <a:p>
            <a:r>
              <a:rPr lang="en-US" dirty="0"/>
              <a:t>By Commutative AND</a:t>
            </a:r>
          </a:p>
        </p:txBody>
      </p:sp>
      <p:sp>
        <p:nvSpPr>
          <p:cNvPr id="10" name="Freeform 9">
            <a:extLst>
              <a:ext uri="{FF2B5EF4-FFF2-40B4-BE49-F238E27FC236}">
                <a16:creationId xmlns:a16="http://schemas.microsoft.com/office/drawing/2014/main" id="{D7D71953-1407-DF56-18CF-F595AE74F2E6}"/>
              </a:ext>
            </a:extLst>
          </p:cNvPr>
          <p:cNvSpPr/>
          <p:nvPr/>
        </p:nvSpPr>
        <p:spPr>
          <a:xfrm rot="10800000" flipV="1">
            <a:off x="5057705" y="2706606"/>
            <a:ext cx="990600" cy="758491"/>
          </a:xfrm>
          <a:custGeom>
            <a:avLst/>
            <a:gdLst>
              <a:gd name="connsiteX0" fmla="*/ 12507 w 990600"/>
              <a:gd name="connsiteY0" fmla="*/ 758491 h 758491"/>
              <a:gd name="connsiteX1" fmla="*/ 12507 w 990600"/>
              <a:gd name="connsiteY1" fmla="*/ 522240 h 758491"/>
              <a:gd name="connsiteX2" fmla="*/ 23498 w 990600"/>
              <a:gd name="connsiteY2" fmla="*/ 460068 h 758491"/>
              <a:gd name="connsiteX3" fmla="*/ 45477 w 990600"/>
              <a:gd name="connsiteY3" fmla="*/ 422765 h 758491"/>
              <a:gd name="connsiteX4" fmla="*/ 56467 w 990600"/>
              <a:gd name="connsiteY4" fmla="*/ 385463 h 758491"/>
              <a:gd name="connsiteX5" fmla="*/ 100426 w 990600"/>
              <a:gd name="connsiteY5" fmla="*/ 310857 h 758491"/>
              <a:gd name="connsiteX6" fmla="*/ 111415 w 990600"/>
              <a:gd name="connsiteY6" fmla="*/ 273554 h 758491"/>
              <a:gd name="connsiteX7" fmla="*/ 155375 w 990600"/>
              <a:gd name="connsiteY7" fmla="*/ 198949 h 758491"/>
              <a:gd name="connsiteX8" fmla="*/ 177354 w 990600"/>
              <a:gd name="connsiteY8" fmla="*/ 161646 h 758491"/>
              <a:gd name="connsiteX9" fmla="*/ 199334 w 990600"/>
              <a:gd name="connsiteY9" fmla="*/ 124343 h 758491"/>
              <a:gd name="connsiteX10" fmla="*/ 232303 w 990600"/>
              <a:gd name="connsiteY10" fmla="*/ 111908 h 758491"/>
              <a:gd name="connsiteX11" fmla="*/ 298242 w 990600"/>
              <a:gd name="connsiteY11" fmla="*/ 62171 h 758491"/>
              <a:gd name="connsiteX12" fmla="*/ 375171 w 990600"/>
              <a:gd name="connsiteY12" fmla="*/ 37302 h 758491"/>
              <a:gd name="connsiteX13" fmla="*/ 408141 w 990600"/>
              <a:gd name="connsiteY13" fmla="*/ 24868 h 758491"/>
              <a:gd name="connsiteX14" fmla="*/ 726845 w 990600"/>
              <a:gd name="connsiteY14" fmla="*/ 0 h 758491"/>
              <a:gd name="connsiteX15" fmla="*/ 990600 w 990600"/>
              <a:gd name="connsiteY15" fmla="*/ 12435 h 75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758491" extrusionOk="0">
                <a:moveTo>
                  <a:pt x="12507" y="758491"/>
                </a:moveTo>
                <a:cubicBezTo>
                  <a:pt x="-10926" y="637499"/>
                  <a:pt x="-9214" y="688146"/>
                  <a:pt x="12507" y="522240"/>
                </a:cubicBezTo>
                <a:cubicBezTo>
                  <a:pt x="16642" y="501671"/>
                  <a:pt x="13043" y="479981"/>
                  <a:pt x="23498" y="460068"/>
                </a:cubicBezTo>
                <a:cubicBezTo>
                  <a:pt x="27752" y="446450"/>
                  <a:pt x="39226" y="438034"/>
                  <a:pt x="45477" y="422765"/>
                </a:cubicBezTo>
                <a:cubicBezTo>
                  <a:pt x="49517" y="410418"/>
                  <a:pt x="51044" y="397016"/>
                  <a:pt x="56467" y="385463"/>
                </a:cubicBezTo>
                <a:cubicBezTo>
                  <a:pt x="69297" y="359336"/>
                  <a:pt x="100426" y="310857"/>
                  <a:pt x="100426" y="310857"/>
                </a:cubicBezTo>
                <a:cubicBezTo>
                  <a:pt x="103221" y="298290"/>
                  <a:pt x="105260" y="285511"/>
                  <a:pt x="111415" y="273554"/>
                </a:cubicBezTo>
                <a:cubicBezTo>
                  <a:pt x="124207" y="247076"/>
                  <a:pt x="139505" y="225508"/>
                  <a:pt x="155375" y="198949"/>
                </a:cubicBezTo>
                <a:cubicBezTo>
                  <a:pt x="166445" y="185387"/>
                  <a:pt x="167677" y="180652"/>
                  <a:pt x="177354" y="161646"/>
                </a:cubicBezTo>
                <a:cubicBezTo>
                  <a:pt x="182397" y="148843"/>
                  <a:pt x="188227" y="130233"/>
                  <a:pt x="199334" y="124343"/>
                </a:cubicBezTo>
                <a:cubicBezTo>
                  <a:pt x="211186" y="121482"/>
                  <a:pt x="222269" y="119237"/>
                  <a:pt x="232303" y="111908"/>
                </a:cubicBezTo>
                <a:cubicBezTo>
                  <a:pt x="256706" y="99413"/>
                  <a:pt x="275245" y="74150"/>
                  <a:pt x="298242" y="62171"/>
                </a:cubicBezTo>
                <a:cubicBezTo>
                  <a:pt x="389128" y="21996"/>
                  <a:pt x="281846" y="53144"/>
                  <a:pt x="375171" y="37302"/>
                </a:cubicBezTo>
                <a:cubicBezTo>
                  <a:pt x="384555" y="33989"/>
                  <a:pt x="396229" y="26689"/>
                  <a:pt x="408141" y="24868"/>
                </a:cubicBezTo>
                <a:cubicBezTo>
                  <a:pt x="490105" y="7329"/>
                  <a:pt x="654422" y="3190"/>
                  <a:pt x="726845" y="0"/>
                </a:cubicBezTo>
                <a:cubicBezTo>
                  <a:pt x="917456" y="12484"/>
                  <a:pt x="819237" y="18303"/>
                  <a:pt x="990600" y="12435"/>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7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6F6E-2032-B24D-88E1-0906FEA6CBFA}"/>
              </a:ext>
            </a:extLst>
          </p:cNvPr>
          <p:cNvSpPr>
            <a:spLocks noGrp="1"/>
          </p:cNvSpPr>
          <p:nvPr>
            <p:ph type="title"/>
          </p:nvPr>
        </p:nvSpPr>
        <p:spPr>
          <a:xfrm>
            <a:off x="2408561" y="45312"/>
            <a:ext cx="4944300" cy="645300"/>
          </a:xfrm>
        </p:spPr>
        <p:txBody>
          <a:bodyPr/>
          <a:lstStyle/>
          <a:p>
            <a:r>
              <a:rPr lang="en-US" dirty="0"/>
              <a:t>Practice #1</a:t>
            </a:r>
          </a:p>
        </p:txBody>
      </p:sp>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9</a:t>
            </a:fld>
            <a:endParaRPr lang="en-US" altLang="en-US"/>
          </a:p>
        </p:txBody>
      </p:sp>
      <p:grpSp>
        <p:nvGrpSpPr>
          <p:cNvPr id="37" name="Group 36">
            <a:extLst>
              <a:ext uri="{FF2B5EF4-FFF2-40B4-BE49-F238E27FC236}">
                <a16:creationId xmlns:a16="http://schemas.microsoft.com/office/drawing/2014/main" id="{6512E71D-70B2-FF42-ADF9-E21E21546E37}"/>
              </a:ext>
            </a:extLst>
          </p:cNvPr>
          <p:cNvGrpSpPr/>
          <p:nvPr/>
        </p:nvGrpSpPr>
        <p:grpSpPr>
          <a:xfrm>
            <a:off x="1922672" y="725241"/>
            <a:ext cx="6326806" cy="2062103"/>
            <a:chOff x="4780446" y="907022"/>
            <a:chExt cx="6653515" cy="2062103"/>
          </a:xfrm>
        </p:grpSpPr>
        <p:sp>
          <p:nvSpPr>
            <p:cNvPr id="38" name="TextBox 37">
              <a:extLst>
                <a:ext uri="{FF2B5EF4-FFF2-40B4-BE49-F238E27FC236}">
                  <a16:creationId xmlns:a16="http://schemas.microsoft.com/office/drawing/2014/main" id="{F574FF30-51E0-EB40-8C44-49E05DDF5FBA}"/>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39" name="Picture 38">
              <a:extLst>
                <a:ext uri="{FF2B5EF4-FFF2-40B4-BE49-F238E27FC236}">
                  <a16:creationId xmlns:a16="http://schemas.microsoft.com/office/drawing/2014/main" id="{3C685FC6-62AD-EE43-A443-BC04F35A7135}"/>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40" name="Group 39">
            <a:extLst>
              <a:ext uri="{FF2B5EF4-FFF2-40B4-BE49-F238E27FC236}">
                <a16:creationId xmlns:a16="http://schemas.microsoft.com/office/drawing/2014/main" id="{CECA26E8-CDF5-754D-A258-E42CF225BDB8}"/>
              </a:ext>
            </a:extLst>
          </p:cNvPr>
          <p:cNvGrpSpPr/>
          <p:nvPr/>
        </p:nvGrpSpPr>
        <p:grpSpPr>
          <a:xfrm>
            <a:off x="72766" y="3261416"/>
            <a:ext cx="2537150" cy="1154898"/>
            <a:chOff x="2921078" y="2632693"/>
            <a:chExt cx="2537150" cy="1154898"/>
          </a:xfrm>
        </p:grpSpPr>
        <p:grpSp>
          <p:nvGrpSpPr>
            <p:cNvPr id="41" name="Group 40">
              <a:extLst>
                <a:ext uri="{FF2B5EF4-FFF2-40B4-BE49-F238E27FC236}">
                  <a16:creationId xmlns:a16="http://schemas.microsoft.com/office/drawing/2014/main" id="{B852A3EE-71E4-7545-896D-7AA981BE1300}"/>
                </a:ext>
              </a:extLst>
            </p:cNvPr>
            <p:cNvGrpSpPr>
              <a:grpSpLocks noChangeAspect="1"/>
            </p:cNvGrpSpPr>
            <p:nvPr/>
          </p:nvGrpSpPr>
          <p:grpSpPr>
            <a:xfrm>
              <a:off x="4116271" y="3006682"/>
              <a:ext cx="1007735" cy="413735"/>
              <a:chOff x="3675121" y="3048834"/>
              <a:chExt cx="1762475" cy="723601"/>
            </a:xfrm>
          </p:grpSpPr>
          <p:cxnSp>
            <p:nvCxnSpPr>
              <p:cNvPr id="57" name="Straight Connector 56">
                <a:extLst>
                  <a:ext uri="{FF2B5EF4-FFF2-40B4-BE49-F238E27FC236}">
                    <a16:creationId xmlns:a16="http://schemas.microsoft.com/office/drawing/2014/main" id="{AC2D704C-2C2B-EE40-8753-E979EB1F05AC}"/>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ACADD0-07A5-F945-8E66-2901F4444D5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E826C-EC26-0140-B651-7CD34B1E22F1}"/>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F684D92-741F-134D-A2DB-2FA3EE53FBBE}"/>
                  </a:ext>
                </a:extLst>
              </p:cNvPr>
              <p:cNvGrpSpPr/>
              <p:nvPr/>
            </p:nvGrpSpPr>
            <p:grpSpPr>
              <a:xfrm>
                <a:off x="3990333" y="3048834"/>
                <a:ext cx="1016928" cy="723601"/>
                <a:chOff x="3990333" y="3048834"/>
                <a:chExt cx="1016928" cy="723601"/>
              </a:xfrm>
            </p:grpSpPr>
            <p:sp>
              <p:nvSpPr>
                <p:cNvPr id="61" name="Stored Data 71">
                  <a:extLst>
                    <a:ext uri="{FF2B5EF4-FFF2-40B4-BE49-F238E27FC236}">
                      <a16:creationId xmlns:a16="http://schemas.microsoft.com/office/drawing/2014/main" id="{A0257EAE-C2AD-C644-9ED6-C8738F8398BF}"/>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ored Data 71">
                  <a:extLst>
                    <a:ext uri="{FF2B5EF4-FFF2-40B4-BE49-F238E27FC236}">
                      <a16:creationId xmlns:a16="http://schemas.microsoft.com/office/drawing/2014/main" id="{CF2B051A-6680-C44B-B264-9DEE8732F50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730A8CAC-D41D-014E-A76B-3506C72D6C98}"/>
                </a:ext>
              </a:extLst>
            </p:cNvPr>
            <p:cNvGrpSpPr>
              <a:grpSpLocks noChangeAspect="1"/>
            </p:cNvGrpSpPr>
            <p:nvPr/>
          </p:nvGrpSpPr>
          <p:grpSpPr>
            <a:xfrm>
              <a:off x="3214505" y="2632693"/>
              <a:ext cx="914400" cy="476503"/>
              <a:chOff x="379248" y="5807937"/>
              <a:chExt cx="1448058" cy="752875"/>
            </a:xfrm>
          </p:grpSpPr>
          <p:cxnSp>
            <p:nvCxnSpPr>
              <p:cNvPr id="53" name="Straight Connector 52">
                <a:extLst>
                  <a:ext uri="{FF2B5EF4-FFF2-40B4-BE49-F238E27FC236}">
                    <a16:creationId xmlns:a16="http://schemas.microsoft.com/office/drawing/2014/main" id="{0FCB6498-3E20-0C40-BB38-31C47ACF097C}"/>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984613A-CBE2-B247-97EC-1C6D41F0461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F12C823-C86B-6E4F-838A-44D31C53B62E}"/>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riangle 55">
                <a:extLst>
                  <a:ext uri="{FF2B5EF4-FFF2-40B4-BE49-F238E27FC236}">
                    <a16:creationId xmlns:a16="http://schemas.microsoft.com/office/drawing/2014/main" id="{67716694-4EA7-EF45-AC1F-4108F7AE30AC}"/>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C061E26D-4D30-104D-9F88-AF919CB4D1D0}"/>
                </a:ext>
              </a:extLst>
            </p:cNvPr>
            <p:cNvGrpSpPr>
              <a:grpSpLocks noChangeAspect="1"/>
            </p:cNvGrpSpPr>
            <p:nvPr/>
          </p:nvGrpSpPr>
          <p:grpSpPr>
            <a:xfrm>
              <a:off x="3217925" y="3311088"/>
              <a:ext cx="914400" cy="476503"/>
              <a:chOff x="379248" y="5807937"/>
              <a:chExt cx="1448058" cy="752875"/>
            </a:xfrm>
          </p:grpSpPr>
          <p:cxnSp>
            <p:nvCxnSpPr>
              <p:cNvPr id="49" name="Straight Connector 48">
                <a:extLst>
                  <a:ext uri="{FF2B5EF4-FFF2-40B4-BE49-F238E27FC236}">
                    <a16:creationId xmlns:a16="http://schemas.microsoft.com/office/drawing/2014/main" id="{21B46F4D-CB2D-6946-9B9D-E5C9E4704AA4}"/>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35D00E-2D22-AE4C-BFB6-196DA6EE94F8}"/>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E8E7D03-D6EA-694E-ADC0-444DC9B3A5FB}"/>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5A81745F-965A-6347-9470-B54D60B11376}"/>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4" name="Straight Connector 43">
              <a:extLst>
                <a:ext uri="{FF2B5EF4-FFF2-40B4-BE49-F238E27FC236}">
                  <a16:creationId xmlns:a16="http://schemas.microsoft.com/office/drawing/2014/main" id="{24099A3B-45E1-3943-8511-D13D12015976}"/>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DB245B-479E-2848-928D-13BEE68726EA}"/>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7367F9-E0DA-9F47-907A-35DEF828D575}"/>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47" name="TextBox 46">
              <a:extLst>
                <a:ext uri="{FF2B5EF4-FFF2-40B4-BE49-F238E27FC236}">
                  <a16:creationId xmlns:a16="http://schemas.microsoft.com/office/drawing/2014/main" id="{9108176B-8912-A446-A73A-51A560C5E7AC}"/>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48" name="TextBox 47">
              <a:extLst>
                <a:ext uri="{FF2B5EF4-FFF2-40B4-BE49-F238E27FC236}">
                  <a16:creationId xmlns:a16="http://schemas.microsoft.com/office/drawing/2014/main" id="{2983F185-751F-1548-90F4-5AC26DF61422}"/>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sp>
        <p:nvSpPr>
          <p:cNvPr id="63" name="TextBox 62">
            <a:extLst>
              <a:ext uri="{FF2B5EF4-FFF2-40B4-BE49-F238E27FC236}">
                <a16:creationId xmlns:a16="http://schemas.microsoft.com/office/drawing/2014/main" id="{36F5F0CD-68DC-ED40-9A86-6D54B60CA669}"/>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64" name="TextBox 63">
            <a:extLst>
              <a:ext uri="{FF2B5EF4-FFF2-40B4-BE49-F238E27FC236}">
                <a16:creationId xmlns:a16="http://schemas.microsoft.com/office/drawing/2014/main" id="{1445E980-FEB0-754A-8AF4-14AA7E2E01D8}"/>
              </a:ext>
            </a:extLst>
          </p:cNvPr>
          <p:cNvSpPr txBox="1"/>
          <p:nvPr/>
        </p:nvSpPr>
        <p:spPr>
          <a:xfrm>
            <a:off x="2904546" y="3510242"/>
            <a:ext cx="333746" cy="307777"/>
          </a:xfrm>
          <a:prstGeom prst="rect">
            <a:avLst/>
          </a:prstGeom>
          <a:noFill/>
        </p:spPr>
        <p:txBody>
          <a:bodyPr wrap="none" rtlCol="0">
            <a:spAutoFit/>
          </a:bodyPr>
          <a:lstStyle/>
          <a:p>
            <a:r>
              <a:rPr lang="en-US" dirty="0"/>
              <a:t>2.</a:t>
            </a:r>
          </a:p>
        </p:txBody>
      </p:sp>
      <p:sp>
        <p:nvSpPr>
          <p:cNvPr id="65" name="TextBox 64">
            <a:extLst>
              <a:ext uri="{FF2B5EF4-FFF2-40B4-BE49-F238E27FC236}">
                <a16:creationId xmlns:a16="http://schemas.microsoft.com/office/drawing/2014/main" id="{A76B85FF-A113-834A-B23F-02BD7A38B9E5}"/>
              </a:ext>
            </a:extLst>
          </p:cNvPr>
          <p:cNvSpPr txBox="1"/>
          <p:nvPr/>
        </p:nvSpPr>
        <p:spPr>
          <a:xfrm>
            <a:off x="2899407" y="4089227"/>
            <a:ext cx="333746" cy="307777"/>
          </a:xfrm>
          <a:prstGeom prst="rect">
            <a:avLst/>
          </a:prstGeom>
          <a:noFill/>
        </p:spPr>
        <p:txBody>
          <a:bodyPr wrap="none" rtlCol="0">
            <a:spAutoFit/>
          </a:bodyPr>
          <a:lstStyle/>
          <a:p>
            <a:r>
              <a:rPr lang="en-US" dirty="0"/>
              <a:t>3.</a:t>
            </a:r>
          </a:p>
        </p:txBody>
      </p:sp>
      <p:sp>
        <p:nvSpPr>
          <p:cNvPr id="66" name="TextBox 65">
            <a:extLst>
              <a:ext uri="{FF2B5EF4-FFF2-40B4-BE49-F238E27FC236}">
                <a16:creationId xmlns:a16="http://schemas.microsoft.com/office/drawing/2014/main" id="{C65667FF-ACE0-9F4E-864E-E4DA7F2E803A}"/>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68" name="Straight Connector 67">
            <a:extLst>
              <a:ext uri="{FF2B5EF4-FFF2-40B4-BE49-F238E27FC236}">
                <a16:creationId xmlns:a16="http://schemas.microsoft.com/office/drawing/2014/main" id="{1E2F8721-CA7E-CE4F-AE0E-0F21025FA44D}"/>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621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3726</TotalTime>
  <Words>5074</Words>
  <Application>Microsoft Macintosh PowerPoint</Application>
  <PresentationFormat>On-screen Show (16:9)</PresentationFormat>
  <Paragraphs>816</Paragraphs>
  <Slides>36</Slides>
  <Notes>28</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Cambria Math</vt:lpstr>
      <vt:lpstr>Courier</vt:lpstr>
      <vt:lpstr>Helvetica Neue</vt:lpstr>
      <vt:lpstr>Muli</vt:lpstr>
      <vt:lpstr>Nixie One</vt:lpstr>
      <vt:lpstr>Segoe Print</vt:lpstr>
      <vt:lpstr>Imogen template</vt:lpstr>
      <vt:lpstr>HA4 - Logic Simplification</vt:lpstr>
      <vt:lpstr>Equivalent Circuits</vt:lpstr>
      <vt:lpstr>Circuit Costs</vt:lpstr>
      <vt:lpstr>Circuit Costs</vt:lpstr>
      <vt:lpstr>Boolean Identities and Equivalent Circuits</vt:lpstr>
      <vt:lpstr>Boolean Identities</vt:lpstr>
      <vt:lpstr>An Example:</vt:lpstr>
      <vt:lpstr>An Example:</vt:lpstr>
      <vt:lpstr>Practice #1</vt:lpstr>
      <vt:lpstr>Practice #1</vt:lpstr>
      <vt:lpstr>Practice #2</vt:lpstr>
      <vt:lpstr>Practice #2</vt:lpstr>
      <vt:lpstr>Practice #3</vt:lpstr>
      <vt:lpstr>Practice #3</vt:lpstr>
      <vt:lpstr>Practice #3</vt:lpstr>
      <vt:lpstr>Integration Scale</vt:lpstr>
      <vt:lpstr>Moore’s Law</vt:lpstr>
      <vt:lpstr>Acknowledgments</vt:lpstr>
      <vt:lpstr>PowerPoint Presentation</vt:lpstr>
      <vt:lpstr>PowerPoint Presentation</vt:lpstr>
      <vt:lpstr>PowerPoint Presentation</vt:lpstr>
      <vt:lpstr>PowerPoint Presentation</vt:lpstr>
      <vt:lpstr>An Example</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An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186</cp:revision>
  <cp:lastPrinted>2023-01-22T21:46:54Z</cp:lastPrinted>
  <dcterms:created xsi:type="dcterms:W3CDTF">2020-08-21T15:18:46Z</dcterms:created>
  <dcterms:modified xsi:type="dcterms:W3CDTF">2023-01-30T15:23:10Z</dcterms:modified>
</cp:coreProperties>
</file>